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84" r:id="rId3"/>
    <p:sldId id="379" r:id="rId4"/>
    <p:sldId id="380" r:id="rId5"/>
    <p:sldId id="381" r:id="rId6"/>
    <p:sldId id="385" r:id="rId7"/>
    <p:sldId id="273" r:id="rId8"/>
    <p:sldId id="276" r:id="rId9"/>
    <p:sldId id="312" r:id="rId10"/>
    <p:sldId id="371" r:id="rId11"/>
    <p:sldId id="286" r:id="rId12"/>
    <p:sldId id="389" r:id="rId13"/>
    <p:sldId id="289" r:id="rId14"/>
    <p:sldId id="388" r:id="rId15"/>
    <p:sldId id="382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88" r:id="rId25"/>
    <p:sldId id="301" r:id="rId26"/>
    <p:sldId id="300" r:id="rId27"/>
    <p:sldId id="378" r:id="rId28"/>
    <p:sldId id="290" r:id="rId29"/>
    <p:sldId id="309" r:id="rId30"/>
    <p:sldId id="390" r:id="rId31"/>
    <p:sldId id="310" r:id="rId32"/>
    <p:sldId id="363" r:id="rId33"/>
    <p:sldId id="283" r:id="rId34"/>
    <p:sldId id="364" r:id="rId35"/>
    <p:sldId id="360" r:id="rId36"/>
    <p:sldId id="362" r:id="rId37"/>
    <p:sldId id="361" r:id="rId38"/>
    <p:sldId id="345" r:id="rId39"/>
    <p:sldId id="350" r:id="rId40"/>
    <p:sldId id="351" r:id="rId41"/>
    <p:sldId id="352" r:id="rId42"/>
    <p:sldId id="354" r:id="rId43"/>
    <p:sldId id="355" r:id="rId44"/>
    <p:sldId id="356" r:id="rId45"/>
    <p:sldId id="302" r:id="rId46"/>
    <p:sldId id="391" r:id="rId47"/>
    <p:sldId id="358" r:id="rId48"/>
    <p:sldId id="375" r:id="rId49"/>
    <p:sldId id="38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58E00-A1FF-420B-AD39-EEB13023D7F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54917DE-655E-4D95-A6E8-3853C188D5EC}">
      <dgm:prSet phldrT="[Text]"/>
      <dgm:spPr>
        <a:solidFill>
          <a:srgbClr val="FCD4C8"/>
        </a:solidFill>
      </dgm:spPr>
      <dgm:t>
        <a:bodyPr/>
        <a:lstStyle/>
        <a:p>
          <a:r>
            <a:rPr lang="hr-HR" dirty="0"/>
            <a:t>Poremećaj pažnje /hiperaktivnost/</a:t>
          </a:r>
        </a:p>
      </dgm:t>
    </dgm:pt>
    <dgm:pt modelId="{1F9FDFA9-2BA0-4628-925C-876F3B0E1700}" type="parTrans" cxnId="{86959758-DE7D-4F52-BD5D-3E2136D59FE1}">
      <dgm:prSet/>
      <dgm:spPr/>
      <dgm:t>
        <a:bodyPr/>
        <a:lstStyle/>
        <a:p>
          <a:endParaRPr lang="hr-HR"/>
        </a:p>
      </dgm:t>
    </dgm:pt>
    <dgm:pt modelId="{719DF38A-B0D2-4496-AFA2-0A69CD425B3F}" type="sibTrans" cxnId="{86959758-DE7D-4F52-BD5D-3E2136D59FE1}">
      <dgm:prSet/>
      <dgm:spPr/>
      <dgm:t>
        <a:bodyPr/>
        <a:lstStyle/>
        <a:p>
          <a:endParaRPr lang="hr-HR"/>
        </a:p>
      </dgm:t>
    </dgm:pt>
    <dgm:pt modelId="{CF2F68E9-F7B1-4F04-BC07-E57BD38038CD}">
      <dgm:prSet phldrT="[Text]"/>
      <dgm:spPr>
        <a:solidFill>
          <a:schemeClr val="accent6">
            <a:lumMod val="90000"/>
            <a:alpha val="50000"/>
          </a:schemeClr>
        </a:solidFill>
      </dgm:spPr>
      <dgm:t>
        <a:bodyPr/>
        <a:lstStyle/>
        <a:p>
          <a:r>
            <a:rPr lang="hr-HR" dirty="0"/>
            <a:t>Problemi u ponašanju Emocionalne teškoće</a:t>
          </a:r>
        </a:p>
      </dgm:t>
    </dgm:pt>
    <dgm:pt modelId="{CC69C23C-3F22-4F25-AA98-BB1E0BE92015}" type="parTrans" cxnId="{F7A3D176-4555-4621-BB73-95C7CC6048A5}">
      <dgm:prSet/>
      <dgm:spPr/>
      <dgm:t>
        <a:bodyPr/>
        <a:lstStyle/>
        <a:p>
          <a:endParaRPr lang="hr-HR"/>
        </a:p>
      </dgm:t>
    </dgm:pt>
    <dgm:pt modelId="{18A6B545-A3B3-473E-8AD0-99C293752B52}" type="sibTrans" cxnId="{F7A3D176-4555-4621-BB73-95C7CC6048A5}">
      <dgm:prSet/>
      <dgm:spPr/>
      <dgm:t>
        <a:bodyPr/>
        <a:lstStyle/>
        <a:p>
          <a:endParaRPr lang="hr-HR"/>
        </a:p>
      </dgm:t>
    </dgm:pt>
    <dgm:pt modelId="{4290FD21-3E3A-433B-A34E-924DABFD6AE9}">
      <dgm:prSet phldrT="[Text]"/>
      <dgm:spPr>
        <a:solidFill>
          <a:srgbClr val="FCD4C8">
            <a:alpha val="49804"/>
          </a:srgbClr>
        </a:solidFill>
      </dgm:spPr>
      <dgm:t>
        <a:bodyPr/>
        <a:lstStyle/>
        <a:p>
          <a:r>
            <a:rPr lang="hr-HR" dirty="0"/>
            <a:t>Specifične teškoće učenja</a:t>
          </a:r>
        </a:p>
      </dgm:t>
    </dgm:pt>
    <dgm:pt modelId="{769D35DF-07E5-447F-BDF1-D5BD4E93842B}" type="parTrans" cxnId="{932E5B30-82F3-4F2F-B69B-5F9767096370}">
      <dgm:prSet/>
      <dgm:spPr/>
      <dgm:t>
        <a:bodyPr/>
        <a:lstStyle/>
        <a:p>
          <a:endParaRPr lang="hr-HR"/>
        </a:p>
      </dgm:t>
    </dgm:pt>
    <dgm:pt modelId="{5B345479-8B44-4CDC-ADFE-FB26CAC58E17}" type="sibTrans" cxnId="{932E5B30-82F3-4F2F-B69B-5F9767096370}">
      <dgm:prSet/>
      <dgm:spPr/>
      <dgm:t>
        <a:bodyPr/>
        <a:lstStyle/>
        <a:p>
          <a:endParaRPr lang="hr-HR"/>
        </a:p>
      </dgm:t>
    </dgm:pt>
    <dgm:pt modelId="{4A3DD83D-15F5-46C0-AD10-8BA212216E98}" type="pres">
      <dgm:prSet presAssocID="{6B358E00-A1FF-420B-AD39-EEB13023D7F1}" presName="compositeShape" presStyleCnt="0">
        <dgm:presLayoutVars>
          <dgm:chMax val="7"/>
          <dgm:dir/>
          <dgm:resizeHandles val="exact"/>
        </dgm:presLayoutVars>
      </dgm:prSet>
      <dgm:spPr/>
    </dgm:pt>
    <dgm:pt modelId="{760D11F8-FBDB-431C-8643-5D413C3A8048}" type="pres">
      <dgm:prSet presAssocID="{B54917DE-655E-4D95-A6E8-3853C188D5EC}" presName="circ1" presStyleLbl="vennNode1" presStyleIdx="0" presStyleCnt="3" custScaleX="129777"/>
      <dgm:spPr/>
      <dgm:t>
        <a:bodyPr/>
        <a:lstStyle/>
        <a:p>
          <a:endParaRPr lang="hr-HR"/>
        </a:p>
      </dgm:t>
    </dgm:pt>
    <dgm:pt modelId="{CD5AAAD3-BD18-4820-A6ED-65B9808319BB}" type="pres">
      <dgm:prSet presAssocID="{B54917DE-655E-4D95-A6E8-3853C188D5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BF13A4-730F-4947-8060-9405FD717A1D}" type="pres">
      <dgm:prSet presAssocID="{CF2F68E9-F7B1-4F04-BC07-E57BD38038CD}" presName="circ2" presStyleLbl="vennNode1" presStyleIdx="1" presStyleCnt="3" custScaleX="134799" custLinFactNeighborX="21522" custLinFactNeighborY="-1924"/>
      <dgm:spPr/>
      <dgm:t>
        <a:bodyPr/>
        <a:lstStyle/>
        <a:p>
          <a:endParaRPr lang="hr-HR"/>
        </a:p>
      </dgm:t>
    </dgm:pt>
    <dgm:pt modelId="{767321A2-41E4-4203-989C-BAB54ACD5C2E}" type="pres">
      <dgm:prSet presAssocID="{CF2F68E9-F7B1-4F04-BC07-E57BD38038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90DB6A-99FE-4DA1-A88E-C9D8934D563F}" type="pres">
      <dgm:prSet presAssocID="{4290FD21-3E3A-433B-A34E-924DABFD6AE9}" presName="circ3" presStyleLbl="vennNode1" presStyleIdx="2" presStyleCnt="3" custScaleX="137160"/>
      <dgm:spPr/>
      <dgm:t>
        <a:bodyPr/>
        <a:lstStyle/>
        <a:p>
          <a:endParaRPr lang="hr-HR"/>
        </a:p>
      </dgm:t>
    </dgm:pt>
    <dgm:pt modelId="{8C7E040B-5C3F-4C48-9C96-6866C9397915}" type="pres">
      <dgm:prSet presAssocID="{4290FD21-3E3A-433B-A34E-924DABFD6A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2E5B30-82F3-4F2F-B69B-5F9767096370}" srcId="{6B358E00-A1FF-420B-AD39-EEB13023D7F1}" destId="{4290FD21-3E3A-433B-A34E-924DABFD6AE9}" srcOrd="2" destOrd="0" parTransId="{769D35DF-07E5-447F-BDF1-D5BD4E93842B}" sibTransId="{5B345479-8B44-4CDC-ADFE-FB26CAC58E17}"/>
    <dgm:cxn modelId="{5BB9420A-9E19-4F8E-880F-6EC667EA0497}" type="presOf" srcId="{4290FD21-3E3A-433B-A34E-924DABFD6AE9}" destId="{6A90DB6A-99FE-4DA1-A88E-C9D8934D563F}" srcOrd="0" destOrd="0" presId="urn:microsoft.com/office/officeart/2005/8/layout/venn1"/>
    <dgm:cxn modelId="{998F9DA6-8110-47D9-93DD-78E73D63B30A}" type="presOf" srcId="{B54917DE-655E-4D95-A6E8-3853C188D5EC}" destId="{760D11F8-FBDB-431C-8643-5D413C3A8048}" srcOrd="0" destOrd="0" presId="urn:microsoft.com/office/officeart/2005/8/layout/venn1"/>
    <dgm:cxn modelId="{34B1A3D1-BE79-4079-82A4-F896E968101F}" type="presOf" srcId="{6B358E00-A1FF-420B-AD39-EEB13023D7F1}" destId="{4A3DD83D-15F5-46C0-AD10-8BA212216E98}" srcOrd="0" destOrd="0" presId="urn:microsoft.com/office/officeart/2005/8/layout/venn1"/>
    <dgm:cxn modelId="{E7E5164D-7295-4750-BD8C-78A85F13BAD3}" type="presOf" srcId="{B54917DE-655E-4D95-A6E8-3853C188D5EC}" destId="{CD5AAAD3-BD18-4820-A6ED-65B9808319BB}" srcOrd="1" destOrd="0" presId="urn:microsoft.com/office/officeart/2005/8/layout/venn1"/>
    <dgm:cxn modelId="{35D89051-6DC2-49AF-AFAF-4E6FD9811F37}" type="presOf" srcId="{4290FD21-3E3A-433B-A34E-924DABFD6AE9}" destId="{8C7E040B-5C3F-4C48-9C96-6866C9397915}" srcOrd="1" destOrd="0" presId="urn:microsoft.com/office/officeart/2005/8/layout/venn1"/>
    <dgm:cxn modelId="{CAB451B4-AF4C-402E-A48A-A29B394B9B08}" type="presOf" srcId="{CF2F68E9-F7B1-4F04-BC07-E57BD38038CD}" destId="{CBBF13A4-730F-4947-8060-9405FD717A1D}" srcOrd="0" destOrd="0" presId="urn:microsoft.com/office/officeart/2005/8/layout/venn1"/>
    <dgm:cxn modelId="{86959758-DE7D-4F52-BD5D-3E2136D59FE1}" srcId="{6B358E00-A1FF-420B-AD39-EEB13023D7F1}" destId="{B54917DE-655E-4D95-A6E8-3853C188D5EC}" srcOrd="0" destOrd="0" parTransId="{1F9FDFA9-2BA0-4628-925C-876F3B0E1700}" sibTransId="{719DF38A-B0D2-4496-AFA2-0A69CD425B3F}"/>
    <dgm:cxn modelId="{1AB7F5D7-7707-43FF-924A-E1005D06425B}" type="presOf" srcId="{CF2F68E9-F7B1-4F04-BC07-E57BD38038CD}" destId="{767321A2-41E4-4203-989C-BAB54ACD5C2E}" srcOrd="1" destOrd="0" presId="urn:microsoft.com/office/officeart/2005/8/layout/venn1"/>
    <dgm:cxn modelId="{F7A3D176-4555-4621-BB73-95C7CC6048A5}" srcId="{6B358E00-A1FF-420B-AD39-EEB13023D7F1}" destId="{CF2F68E9-F7B1-4F04-BC07-E57BD38038CD}" srcOrd="1" destOrd="0" parTransId="{CC69C23C-3F22-4F25-AA98-BB1E0BE92015}" sibTransId="{18A6B545-A3B3-473E-8AD0-99C293752B52}"/>
    <dgm:cxn modelId="{A15D62B1-D3E2-4D2D-B290-49838627D13E}" type="presParOf" srcId="{4A3DD83D-15F5-46C0-AD10-8BA212216E98}" destId="{760D11F8-FBDB-431C-8643-5D413C3A8048}" srcOrd="0" destOrd="0" presId="urn:microsoft.com/office/officeart/2005/8/layout/venn1"/>
    <dgm:cxn modelId="{063CEAB5-D685-4D1F-8AC1-D1B99DDDDD6D}" type="presParOf" srcId="{4A3DD83D-15F5-46C0-AD10-8BA212216E98}" destId="{CD5AAAD3-BD18-4820-A6ED-65B9808319BB}" srcOrd="1" destOrd="0" presId="urn:microsoft.com/office/officeart/2005/8/layout/venn1"/>
    <dgm:cxn modelId="{3F22D462-F36B-473B-BC34-E0D73B2DBEE8}" type="presParOf" srcId="{4A3DD83D-15F5-46C0-AD10-8BA212216E98}" destId="{CBBF13A4-730F-4947-8060-9405FD717A1D}" srcOrd="2" destOrd="0" presId="urn:microsoft.com/office/officeart/2005/8/layout/venn1"/>
    <dgm:cxn modelId="{775FEB5C-C6F0-4704-A49B-035D75BD61F7}" type="presParOf" srcId="{4A3DD83D-15F5-46C0-AD10-8BA212216E98}" destId="{767321A2-41E4-4203-989C-BAB54ACD5C2E}" srcOrd="3" destOrd="0" presId="urn:microsoft.com/office/officeart/2005/8/layout/venn1"/>
    <dgm:cxn modelId="{FD9BEA85-A7A5-4577-AF54-76ACCE353600}" type="presParOf" srcId="{4A3DD83D-15F5-46C0-AD10-8BA212216E98}" destId="{6A90DB6A-99FE-4DA1-A88E-C9D8934D563F}" srcOrd="4" destOrd="0" presId="urn:microsoft.com/office/officeart/2005/8/layout/venn1"/>
    <dgm:cxn modelId="{4D528AA4-1B8D-43AD-9139-99FE5369966D}" type="presParOf" srcId="{4A3DD83D-15F5-46C0-AD10-8BA212216E98}" destId="{8C7E040B-5C3F-4C48-9C96-6866C93979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5E08A-86A6-436A-A684-6F9068F942AE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5B113E0-8A15-4D82-BCC4-9365850A8B3E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hr-HR" sz="3200" b="1" dirty="0">
              <a:solidFill>
                <a:schemeClr val="tx1"/>
              </a:solidFill>
            </a:rPr>
            <a:t>Sposobnosti</a:t>
          </a:r>
        </a:p>
        <a:p>
          <a:pPr>
            <a:lnSpc>
              <a:spcPts val="2100"/>
            </a:lnSpc>
          </a:pPr>
          <a:r>
            <a:rPr lang="hr-HR" sz="3200" b="1" dirty="0">
              <a:solidFill>
                <a:schemeClr val="tx1"/>
              </a:solidFill>
            </a:rPr>
            <a:t>Interesa</a:t>
          </a:r>
        </a:p>
        <a:p>
          <a:pPr>
            <a:lnSpc>
              <a:spcPts val="2100"/>
            </a:lnSpc>
          </a:pPr>
          <a:r>
            <a:rPr lang="hr-HR" sz="3200" b="1" dirty="0">
              <a:solidFill>
                <a:schemeClr val="tx1"/>
              </a:solidFill>
            </a:rPr>
            <a:t>Potreba </a:t>
          </a:r>
        </a:p>
        <a:p>
          <a:pPr>
            <a:lnSpc>
              <a:spcPts val="2100"/>
            </a:lnSpc>
          </a:pPr>
          <a:r>
            <a:rPr lang="hr-HR" sz="3200" b="1" dirty="0">
              <a:solidFill>
                <a:schemeClr val="tx1"/>
              </a:solidFill>
            </a:rPr>
            <a:t>“Jakih strana”</a:t>
          </a:r>
        </a:p>
        <a:p>
          <a:pPr>
            <a:lnSpc>
              <a:spcPct val="90000"/>
            </a:lnSpc>
          </a:pPr>
          <a:endParaRPr lang="hr-HR" sz="1600" dirty="0"/>
        </a:p>
      </dgm:t>
    </dgm:pt>
    <dgm:pt modelId="{22F5790C-C4C8-4091-A942-2923635DA983}" type="parTrans" cxnId="{26D98653-445F-47C6-B11F-E54EFA0D0ADE}">
      <dgm:prSet/>
      <dgm:spPr/>
      <dgm:t>
        <a:bodyPr/>
        <a:lstStyle/>
        <a:p>
          <a:endParaRPr lang="hr-HR"/>
        </a:p>
      </dgm:t>
    </dgm:pt>
    <dgm:pt modelId="{76A949E4-3EFD-4D4F-B431-3972EB227ED4}" type="sibTrans" cxnId="{26D98653-445F-47C6-B11F-E54EFA0D0ADE}">
      <dgm:prSet/>
      <dgm:spPr/>
      <dgm:t>
        <a:bodyPr/>
        <a:lstStyle/>
        <a:p>
          <a:endParaRPr lang="hr-HR"/>
        </a:p>
      </dgm:t>
    </dgm:pt>
    <dgm:pt modelId="{8FA07C37-D650-4820-B3ED-BDB185796CA2}">
      <dgm:prSet phldrT="[Text]" custT="1"/>
      <dgm:spPr/>
      <dgm:t>
        <a:bodyPr/>
        <a:lstStyle/>
        <a:p>
          <a:r>
            <a:rPr lang="hr-HR" sz="3200" b="1" dirty="0">
              <a:solidFill>
                <a:schemeClr val="tx1"/>
              </a:solidFill>
            </a:rPr>
            <a:t>Područja koja treba razvijati</a:t>
          </a:r>
        </a:p>
        <a:p>
          <a:r>
            <a:rPr lang="hr-HR" sz="3200" b="1" dirty="0">
              <a:solidFill>
                <a:schemeClr val="tx1"/>
              </a:solidFill>
            </a:rPr>
            <a:t>“Slabe strane”</a:t>
          </a:r>
        </a:p>
      </dgm:t>
    </dgm:pt>
    <dgm:pt modelId="{CFC86AFE-A4DB-4D2A-A320-17EB913F40FD}" type="parTrans" cxnId="{20D866D9-D040-4623-91EF-C86B79E42223}">
      <dgm:prSet/>
      <dgm:spPr/>
      <dgm:t>
        <a:bodyPr/>
        <a:lstStyle/>
        <a:p>
          <a:endParaRPr lang="hr-HR"/>
        </a:p>
      </dgm:t>
    </dgm:pt>
    <dgm:pt modelId="{4D44FC91-DA90-477B-AA56-84405034BBF0}" type="sibTrans" cxnId="{20D866D9-D040-4623-91EF-C86B79E42223}">
      <dgm:prSet/>
      <dgm:spPr/>
      <dgm:t>
        <a:bodyPr/>
        <a:lstStyle/>
        <a:p>
          <a:endParaRPr lang="hr-HR"/>
        </a:p>
      </dgm:t>
    </dgm:pt>
    <dgm:pt modelId="{ED912C88-2B40-4266-A636-5608624EF4A7}" type="pres">
      <dgm:prSet presAssocID="{6475E08A-86A6-436A-A684-6F9068F942A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1F1251-D7BD-4C7B-A4CE-7A59534BAD6E}" type="pres">
      <dgm:prSet presAssocID="{6475E08A-86A6-436A-A684-6F9068F942AE}" presName="divider" presStyleLbl="fgShp" presStyleIdx="0" presStyleCnt="1"/>
      <dgm:spPr/>
    </dgm:pt>
    <dgm:pt modelId="{C26E3701-52DF-4902-AFA0-5ED1ED187BEE}" type="pres">
      <dgm:prSet presAssocID="{C5B113E0-8A15-4D82-BCC4-9365850A8B3E}" presName="downArrow" presStyleLbl="node1" presStyleIdx="0" presStyleCnt="2"/>
      <dgm:spPr/>
    </dgm:pt>
    <dgm:pt modelId="{5D8457ED-8C2C-4247-9D37-149BFEB3702E}" type="pres">
      <dgm:prSet presAssocID="{C5B113E0-8A15-4D82-BCC4-9365850A8B3E}" presName="downArrowText" presStyleLbl="revTx" presStyleIdx="0" presStyleCnt="2" custScaleX="132262" custLinFactX="-12365" custLinFactY="3413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0C1134-CCA3-4E46-8733-77A8D86438C7}" type="pres">
      <dgm:prSet presAssocID="{8FA07C37-D650-4820-B3ED-BDB185796CA2}" presName="upArrow" presStyleLbl="node1" presStyleIdx="1" presStyleCnt="2" custLinFactNeighborX="46624" custLinFactNeighborY="39374"/>
      <dgm:spPr/>
    </dgm:pt>
    <dgm:pt modelId="{3D557FA8-EC06-40BC-9F3B-5EC37007C213}" type="pres">
      <dgm:prSet presAssocID="{8FA07C37-D650-4820-B3ED-BDB185796CA2}" presName="upArrowText" presStyleLbl="revTx" presStyleIdx="1" presStyleCnt="2" custLinFactX="20204" custLinFactY="-1401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1299D5-8EDD-45B7-9697-76B13124ABB6}" type="presOf" srcId="{C5B113E0-8A15-4D82-BCC4-9365850A8B3E}" destId="{5D8457ED-8C2C-4247-9D37-149BFEB3702E}" srcOrd="0" destOrd="0" presId="urn:microsoft.com/office/officeart/2005/8/layout/arrow3"/>
    <dgm:cxn modelId="{3E7BA30A-CF18-4194-8838-72B8669A93A7}" type="presOf" srcId="{6475E08A-86A6-436A-A684-6F9068F942AE}" destId="{ED912C88-2B40-4266-A636-5608624EF4A7}" srcOrd="0" destOrd="0" presId="urn:microsoft.com/office/officeart/2005/8/layout/arrow3"/>
    <dgm:cxn modelId="{20D866D9-D040-4623-91EF-C86B79E42223}" srcId="{6475E08A-86A6-436A-A684-6F9068F942AE}" destId="{8FA07C37-D650-4820-B3ED-BDB185796CA2}" srcOrd="1" destOrd="0" parTransId="{CFC86AFE-A4DB-4D2A-A320-17EB913F40FD}" sibTransId="{4D44FC91-DA90-477B-AA56-84405034BBF0}"/>
    <dgm:cxn modelId="{E91E6326-DCD2-4D9F-96BC-E7A18B88D0EC}" type="presOf" srcId="{8FA07C37-D650-4820-B3ED-BDB185796CA2}" destId="{3D557FA8-EC06-40BC-9F3B-5EC37007C213}" srcOrd="0" destOrd="0" presId="urn:microsoft.com/office/officeart/2005/8/layout/arrow3"/>
    <dgm:cxn modelId="{26D98653-445F-47C6-B11F-E54EFA0D0ADE}" srcId="{6475E08A-86A6-436A-A684-6F9068F942AE}" destId="{C5B113E0-8A15-4D82-BCC4-9365850A8B3E}" srcOrd="0" destOrd="0" parTransId="{22F5790C-C4C8-4091-A942-2923635DA983}" sibTransId="{76A949E4-3EFD-4D4F-B431-3972EB227ED4}"/>
    <dgm:cxn modelId="{BE0E2A1D-0F56-4714-8476-9B2C41515920}" type="presParOf" srcId="{ED912C88-2B40-4266-A636-5608624EF4A7}" destId="{781F1251-D7BD-4C7B-A4CE-7A59534BAD6E}" srcOrd="0" destOrd="0" presId="urn:microsoft.com/office/officeart/2005/8/layout/arrow3"/>
    <dgm:cxn modelId="{83111497-9440-41E6-85EF-ED655BE6C951}" type="presParOf" srcId="{ED912C88-2B40-4266-A636-5608624EF4A7}" destId="{C26E3701-52DF-4902-AFA0-5ED1ED187BEE}" srcOrd="1" destOrd="0" presId="urn:microsoft.com/office/officeart/2005/8/layout/arrow3"/>
    <dgm:cxn modelId="{ED39983A-C35F-4A46-8438-28EE181E8811}" type="presParOf" srcId="{ED912C88-2B40-4266-A636-5608624EF4A7}" destId="{5D8457ED-8C2C-4247-9D37-149BFEB3702E}" srcOrd="2" destOrd="0" presId="urn:microsoft.com/office/officeart/2005/8/layout/arrow3"/>
    <dgm:cxn modelId="{64B8EF3A-4E04-473F-B2CF-872D1D5F4BA4}" type="presParOf" srcId="{ED912C88-2B40-4266-A636-5608624EF4A7}" destId="{8D0C1134-CCA3-4E46-8733-77A8D86438C7}" srcOrd="3" destOrd="0" presId="urn:microsoft.com/office/officeart/2005/8/layout/arrow3"/>
    <dgm:cxn modelId="{23587B2A-4FFA-425A-95B1-20E5331C4648}" type="presParOf" srcId="{ED912C88-2B40-4266-A636-5608624EF4A7}" destId="{3D557FA8-EC06-40BC-9F3B-5EC37007C21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DFB1D-C033-4C25-B406-71F94823B9FE}" type="doc">
      <dgm:prSet loTypeId="urn:microsoft.com/office/officeart/2005/8/layout/bProcess3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139FE432-0A31-4850-92AB-47559179416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b="1" dirty="0">
              <a:solidFill>
                <a:schemeClr val="tx1"/>
              </a:solidFill>
            </a:rPr>
            <a:t>Inicijalna procjena 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dirty="0"/>
        </a:p>
      </dgm:t>
    </dgm:pt>
    <dgm:pt modelId="{6FA8CDE1-05F7-4410-9F35-50E07C38557D}" type="parTrans" cxnId="{A7DBA192-5D79-49C7-87B6-174C8388E674}">
      <dgm:prSet/>
      <dgm:spPr/>
      <dgm:t>
        <a:bodyPr/>
        <a:lstStyle/>
        <a:p>
          <a:endParaRPr lang="hr-HR"/>
        </a:p>
      </dgm:t>
    </dgm:pt>
    <dgm:pt modelId="{4FC33BB4-EEC4-4365-A9E4-FE2D3BC3186B}" type="sibTrans" cxnId="{A7DBA192-5D79-49C7-87B6-174C8388E674}">
      <dgm:prSet/>
      <dgm:spPr/>
      <dgm:t>
        <a:bodyPr/>
        <a:lstStyle/>
        <a:p>
          <a:endParaRPr lang="hr-HR"/>
        </a:p>
      </dgm:t>
    </dgm:pt>
    <dgm:pt modelId="{EDFFD169-087D-42C7-BAF7-6A07964C7AD3}">
      <dgm:prSet custT="1"/>
      <dgm:spPr/>
      <dgm:t>
        <a:bodyPr/>
        <a:lstStyle/>
        <a:p>
          <a:r>
            <a:rPr lang="hr-HR" sz="2000" b="1" dirty="0">
              <a:solidFill>
                <a:schemeClr val="tx1"/>
              </a:solidFill>
            </a:rPr>
            <a:t>O</a:t>
          </a:r>
          <a:r>
            <a:rPr lang="vi-VN" sz="2000" b="1" dirty="0">
              <a:solidFill>
                <a:schemeClr val="tx1"/>
              </a:solidFill>
            </a:rPr>
            <a:t>dređenje nastavnih predmeta i sadržaja</a:t>
          </a:r>
        </a:p>
      </dgm:t>
    </dgm:pt>
    <dgm:pt modelId="{B9CF5F93-87C4-4CB5-A5DF-D7EEDA36E165}" type="parTrans" cxnId="{4BCB8FE5-2AC6-4364-970F-FF6B53186D87}">
      <dgm:prSet/>
      <dgm:spPr/>
      <dgm:t>
        <a:bodyPr/>
        <a:lstStyle/>
        <a:p>
          <a:endParaRPr lang="hr-HR"/>
        </a:p>
      </dgm:t>
    </dgm:pt>
    <dgm:pt modelId="{DB6FB553-CC0D-491E-9DF0-5CBFABAF0587}" type="sibTrans" cxnId="{4BCB8FE5-2AC6-4364-970F-FF6B53186D87}">
      <dgm:prSet/>
      <dgm:spPr/>
      <dgm:t>
        <a:bodyPr/>
        <a:lstStyle/>
        <a:p>
          <a:endParaRPr lang="hr-HR"/>
        </a:p>
      </dgm:t>
    </dgm:pt>
    <dgm:pt modelId="{7593857E-B5C6-45F1-9916-29F5190A9682}">
      <dgm:prSet custT="1"/>
      <dgm:spPr/>
      <dgm:t>
        <a:bodyPr/>
        <a:lstStyle/>
        <a:p>
          <a:r>
            <a:rPr lang="hr-H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Određenje </a:t>
          </a:r>
          <a:r>
            <a:rPr lang="vi-VN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razine usvajanja sadržaja</a:t>
          </a:r>
        </a:p>
      </dgm:t>
    </dgm:pt>
    <dgm:pt modelId="{D5A11681-5CB0-44BA-9D91-A53C8DB07E69}" type="parTrans" cxnId="{E130090C-F0B9-4F45-8958-91F288989A9E}">
      <dgm:prSet/>
      <dgm:spPr/>
      <dgm:t>
        <a:bodyPr/>
        <a:lstStyle/>
        <a:p>
          <a:endParaRPr lang="hr-HR"/>
        </a:p>
      </dgm:t>
    </dgm:pt>
    <dgm:pt modelId="{344405E3-5B2D-4381-9D97-5EE10D9EB6FD}" type="sibTrans" cxnId="{E130090C-F0B9-4F45-8958-91F288989A9E}">
      <dgm:prSet/>
      <dgm:spPr/>
      <dgm:t>
        <a:bodyPr/>
        <a:lstStyle/>
        <a:p>
          <a:endParaRPr lang="hr-HR"/>
        </a:p>
      </dgm:t>
    </dgm:pt>
    <dgm:pt modelId="{F127563C-88A0-4D4D-AC59-9C301443BFC4}">
      <dgm:prSet custT="1"/>
      <dgm:spPr/>
      <dgm:t>
        <a:bodyPr/>
        <a:lstStyle/>
        <a:p>
          <a:r>
            <a:rPr lang="hr-HR" sz="2000" b="1" dirty="0">
              <a:solidFill>
                <a:schemeClr val="tx1"/>
              </a:solidFill>
            </a:rPr>
            <a:t>V</a:t>
          </a:r>
          <a:r>
            <a:rPr lang="vi-VN" sz="2000" b="1" dirty="0">
              <a:solidFill>
                <a:schemeClr val="tx1"/>
              </a:solidFill>
            </a:rPr>
            <a:t>remenske dimenzije (kratkoročni i dugoročni ciljevi i zadaci)</a:t>
          </a:r>
        </a:p>
      </dgm:t>
    </dgm:pt>
    <dgm:pt modelId="{DD7232DD-DBBD-4129-9B81-F7AB8ACC2280}" type="parTrans" cxnId="{C4AF59D9-10D0-48A3-B647-338F2A0A233F}">
      <dgm:prSet/>
      <dgm:spPr/>
      <dgm:t>
        <a:bodyPr/>
        <a:lstStyle/>
        <a:p>
          <a:endParaRPr lang="hr-HR"/>
        </a:p>
      </dgm:t>
    </dgm:pt>
    <dgm:pt modelId="{9F329364-7A95-46B3-A52D-720C3E43E6E8}" type="sibTrans" cxnId="{C4AF59D9-10D0-48A3-B647-338F2A0A233F}">
      <dgm:prSet/>
      <dgm:spPr/>
      <dgm:t>
        <a:bodyPr/>
        <a:lstStyle/>
        <a:p>
          <a:endParaRPr lang="hr-HR"/>
        </a:p>
      </dgm:t>
    </dgm:pt>
    <dgm:pt modelId="{571884F8-8A59-4FCC-941A-47DE47E9DD2F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I</a:t>
          </a:r>
          <a:r>
            <a:rPr lang="vi-VN" sz="2400" b="1" dirty="0">
              <a:solidFill>
                <a:schemeClr val="tx1"/>
              </a:solidFill>
            </a:rPr>
            <a:t>zbor metoda, individualiziranih postupaka, </a:t>
          </a:r>
          <a:r>
            <a:rPr lang="vi-VN" sz="2000" b="1" dirty="0">
              <a:solidFill>
                <a:schemeClr val="tx1"/>
              </a:solidFill>
            </a:rPr>
            <a:t>sredstava i pomagala</a:t>
          </a:r>
        </a:p>
      </dgm:t>
    </dgm:pt>
    <dgm:pt modelId="{C5F9C831-6573-4608-9D09-32D4DBA87DAB}" type="parTrans" cxnId="{FF6CAF6E-21C3-40A2-BF0A-D8EED82C41CF}">
      <dgm:prSet/>
      <dgm:spPr/>
      <dgm:t>
        <a:bodyPr/>
        <a:lstStyle/>
        <a:p>
          <a:endParaRPr lang="hr-HR"/>
        </a:p>
      </dgm:t>
    </dgm:pt>
    <dgm:pt modelId="{8C47455C-F408-478A-9BB8-0D4C48183203}" type="sibTrans" cxnId="{FF6CAF6E-21C3-40A2-BF0A-D8EED82C41CF}">
      <dgm:prSet/>
      <dgm:spPr/>
      <dgm:t>
        <a:bodyPr/>
        <a:lstStyle/>
        <a:p>
          <a:endParaRPr lang="hr-HR"/>
        </a:p>
      </dgm:t>
    </dgm:pt>
    <dgm:pt modelId="{60D5CF5A-3019-40E4-98A6-71A531A5F796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P</a:t>
          </a:r>
          <a:r>
            <a:rPr lang="vi-VN" sz="2400" b="1" dirty="0">
              <a:solidFill>
                <a:schemeClr val="tx1"/>
              </a:solidFill>
            </a:rPr>
            <a:t>raćenje </a:t>
          </a:r>
          <a:r>
            <a:rPr lang="vi-VN" sz="2000" b="1" dirty="0">
              <a:solidFill>
                <a:schemeClr val="tx1"/>
              </a:solidFill>
            </a:rPr>
            <a:t>i ocjenjivanje postignuća učenika</a:t>
          </a:r>
        </a:p>
      </dgm:t>
    </dgm:pt>
    <dgm:pt modelId="{C74C8BD4-EB8F-4F70-B2DF-0ACEB0E3091E}" type="parTrans" cxnId="{A119B4AB-D6C6-4389-883B-858EA3F9D28C}">
      <dgm:prSet/>
      <dgm:spPr/>
      <dgm:t>
        <a:bodyPr/>
        <a:lstStyle/>
        <a:p>
          <a:endParaRPr lang="hr-HR"/>
        </a:p>
      </dgm:t>
    </dgm:pt>
    <dgm:pt modelId="{07B125A0-0884-4A61-9578-5D6EBCF06669}" type="sibTrans" cxnId="{A119B4AB-D6C6-4389-883B-858EA3F9D28C}">
      <dgm:prSet/>
      <dgm:spPr/>
      <dgm:t>
        <a:bodyPr/>
        <a:lstStyle/>
        <a:p>
          <a:endParaRPr lang="hr-HR"/>
        </a:p>
      </dgm:t>
    </dgm:pt>
    <dgm:pt modelId="{94F0027A-B27D-4D56-BEB3-17BBA1B59A95}" type="pres">
      <dgm:prSet presAssocID="{77BDFB1D-C033-4C25-B406-71F94823B9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E9893E-7C8D-4B79-89DE-DB62AD4995AE}" type="pres">
      <dgm:prSet presAssocID="{139FE432-0A31-4850-92AB-475591794168}" presName="node" presStyleLbl="node1" presStyleIdx="0" presStyleCnt="6" custLinFactNeighborX="-49798" custLinFactNeighborY="-234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1742BE-FA2E-4C21-BAAC-EABC8C98B2A7}" type="pres">
      <dgm:prSet presAssocID="{4FC33BB4-EEC4-4365-A9E4-FE2D3BC3186B}" presName="sibTrans" presStyleLbl="sibTrans1D1" presStyleIdx="0" presStyleCnt="5"/>
      <dgm:spPr/>
      <dgm:t>
        <a:bodyPr/>
        <a:lstStyle/>
        <a:p>
          <a:endParaRPr lang="hr-HR"/>
        </a:p>
      </dgm:t>
    </dgm:pt>
    <dgm:pt modelId="{66D4BA88-5DF8-4BAF-817A-5C1F68DC0287}" type="pres">
      <dgm:prSet presAssocID="{4FC33BB4-EEC4-4365-A9E4-FE2D3BC3186B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D74B80CD-C603-4A02-A1A1-3A4AD34F38DD}" type="pres">
      <dgm:prSet presAssocID="{EDFFD169-087D-42C7-BAF7-6A07964C7AD3}" presName="node" presStyleLbl="node1" presStyleIdx="1" presStyleCnt="6" custScaleX="123000" custScaleY="173779" custLinFactNeighborX="-6610" custLinFactNeighborY="-13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2ADB51-00C8-48CA-8944-2991034233A4}" type="pres">
      <dgm:prSet presAssocID="{DB6FB553-CC0D-491E-9DF0-5CBFABAF0587}" presName="sibTrans" presStyleLbl="sibTrans1D1" presStyleIdx="1" presStyleCnt="5"/>
      <dgm:spPr/>
      <dgm:t>
        <a:bodyPr/>
        <a:lstStyle/>
        <a:p>
          <a:endParaRPr lang="hr-HR"/>
        </a:p>
      </dgm:t>
    </dgm:pt>
    <dgm:pt modelId="{413C2F5E-2EF6-493E-885E-630835F25644}" type="pres">
      <dgm:prSet presAssocID="{DB6FB553-CC0D-491E-9DF0-5CBFABAF0587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6F1237B6-08DD-4415-B98C-06A93CFC6CA0}" type="pres">
      <dgm:prSet presAssocID="{7593857E-B5C6-45F1-9916-29F5190A9682}" presName="node" presStyleLbl="node1" presStyleIdx="2" presStyleCnt="6" custScaleX="156976" custScaleY="159074" custLinFactNeighborX="-12347" custLinFactNeighborY="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7A25A6-FDC9-44E7-BF68-FE95B7B92D1F}" type="pres">
      <dgm:prSet presAssocID="{344405E3-5B2D-4381-9D97-5EE10D9EB6FD}" presName="sibTrans" presStyleLbl="sibTrans1D1" presStyleIdx="2" presStyleCnt="5"/>
      <dgm:spPr/>
      <dgm:t>
        <a:bodyPr/>
        <a:lstStyle/>
        <a:p>
          <a:endParaRPr lang="hr-HR"/>
        </a:p>
      </dgm:t>
    </dgm:pt>
    <dgm:pt modelId="{99E5A7D7-12AE-4FB3-A060-4C2E2400D2F5}" type="pres">
      <dgm:prSet presAssocID="{344405E3-5B2D-4381-9D97-5EE10D9EB6FD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8704AD07-031B-4BA1-AE87-5695DEDDEDA9}" type="pres">
      <dgm:prSet presAssocID="{F127563C-88A0-4D4D-AC59-9C301443BFC4}" presName="node" presStyleLbl="node1" presStyleIdx="3" presStyleCnt="6" custScaleX="120886" custScaleY="1674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EC40F4-F7A3-46F8-B5AD-33A08B704458}" type="pres">
      <dgm:prSet presAssocID="{9F329364-7A95-46B3-A52D-720C3E43E6E8}" presName="sibTrans" presStyleLbl="sibTrans1D1" presStyleIdx="3" presStyleCnt="5"/>
      <dgm:spPr/>
      <dgm:t>
        <a:bodyPr/>
        <a:lstStyle/>
        <a:p>
          <a:endParaRPr lang="hr-HR"/>
        </a:p>
      </dgm:t>
    </dgm:pt>
    <dgm:pt modelId="{3D8CB637-3CA1-4FDF-81AE-5FA7B6FDF2EA}" type="pres">
      <dgm:prSet presAssocID="{9F329364-7A95-46B3-A52D-720C3E43E6E8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2F069B72-F95D-4684-B535-515F04F4661E}" type="pres">
      <dgm:prSet presAssocID="{571884F8-8A59-4FCC-941A-47DE47E9DD2F}" presName="node" presStyleLbl="node1" presStyleIdx="4" presStyleCnt="6" custScaleX="149984" custScaleY="1517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663392-6A0A-4602-9CF3-76018D4C0927}" type="pres">
      <dgm:prSet presAssocID="{8C47455C-F408-478A-9BB8-0D4C48183203}" presName="sibTrans" presStyleLbl="sibTrans1D1" presStyleIdx="4" presStyleCnt="5"/>
      <dgm:spPr/>
      <dgm:t>
        <a:bodyPr/>
        <a:lstStyle/>
        <a:p>
          <a:endParaRPr lang="hr-HR"/>
        </a:p>
      </dgm:t>
    </dgm:pt>
    <dgm:pt modelId="{43535B0C-877B-4602-BDA0-201907BB4412}" type="pres">
      <dgm:prSet presAssocID="{8C47455C-F408-478A-9BB8-0D4C48183203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17ED01E3-E383-4CC9-AF4A-7B00546CE96F}" type="pres">
      <dgm:prSet presAssocID="{60D5CF5A-3019-40E4-98A6-71A531A5F796}" presName="node" presStyleLbl="node1" presStyleIdx="5" presStyleCnt="6" custScaleX="96505" custScaleY="1673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1BB0D8-726B-4659-B7FC-0C1A1D362BF6}" type="presOf" srcId="{7593857E-B5C6-45F1-9916-29F5190A9682}" destId="{6F1237B6-08DD-4415-B98C-06A93CFC6CA0}" srcOrd="0" destOrd="0" presId="urn:microsoft.com/office/officeart/2005/8/layout/bProcess3"/>
    <dgm:cxn modelId="{A119B4AB-D6C6-4389-883B-858EA3F9D28C}" srcId="{77BDFB1D-C033-4C25-B406-71F94823B9FE}" destId="{60D5CF5A-3019-40E4-98A6-71A531A5F796}" srcOrd="5" destOrd="0" parTransId="{C74C8BD4-EB8F-4F70-B2DF-0ACEB0E3091E}" sibTransId="{07B125A0-0884-4A61-9578-5D6EBCF06669}"/>
    <dgm:cxn modelId="{3440D15F-3ED5-4C01-9048-A86DB555E6F3}" type="presOf" srcId="{DB6FB553-CC0D-491E-9DF0-5CBFABAF0587}" destId="{F52ADB51-00C8-48CA-8944-2991034233A4}" srcOrd="0" destOrd="0" presId="urn:microsoft.com/office/officeart/2005/8/layout/bProcess3"/>
    <dgm:cxn modelId="{45EEB200-60E8-4569-992A-98B3D1D6FD8B}" type="presOf" srcId="{4FC33BB4-EEC4-4365-A9E4-FE2D3BC3186B}" destId="{66D4BA88-5DF8-4BAF-817A-5C1F68DC0287}" srcOrd="1" destOrd="0" presId="urn:microsoft.com/office/officeart/2005/8/layout/bProcess3"/>
    <dgm:cxn modelId="{2BB2FF51-1F2E-4295-B956-734A253E8ECF}" type="presOf" srcId="{4FC33BB4-EEC4-4365-A9E4-FE2D3BC3186B}" destId="{A81742BE-FA2E-4C21-BAAC-EABC8C98B2A7}" srcOrd="0" destOrd="0" presId="urn:microsoft.com/office/officeart/2005/8/layout/bProcess3"/>
    <dgm:cxn modelId="{A7DBA192-5D79-49C7-87B6-174C8388E674}" srcId="{77BDFB1D-C033-4C25-B406-71F94823B9FE}" destId="{139FE432-0A31-4850-92AB-475591794168}" srcOrd="0" destOrd="0" parTransId="{6FA8CDE1-05F7-4410-9F35-50E07C38557D}" sibTransId="{4FC33BB4-EEC4-4365-A9E4-FE2D3BC3186B}"/>
    <dgm:cxn modelId="{7A94B110-975A-40A3-8D22-81B5C4B1D5B5}" type="presOf" srcId="{F127563C-88A0-4D4D-AC59-9C301443BFC4}" destId="{8704AD07-031B-4BA1-AE87-5695DEDDEDA9}" srcOrd="0" destOrd="0" presId="urn:microsoft.com/office/officeart/2005/8/layout/bProcess3"/>
    <dgm:cxn modelId="{7F86E93A-3536-4DCB-8FCD-8C335A5A1F7F}" type="presOf" srcId="{EDFFD169-087D-42C7-BAF7-6A07964C7AD3}" destId="{D74B80CD-C603-4A02-A1A1-3A4AD34F38DD}" srcOrd="0" destOrd="0" presId="urn:microsoft.com/office/officeart/2005/8/layout/bProcess3"/>
    <dgm:cxn modelId="{A9C78F5E-4EC9-4266-8B4E-5A6521165B0B}" type="presOf" srcId="{60D5CF5A-3019-40E4-98A6-71A531A5F796}" destId="{17ED01E3-E383-4CC9-AF4A-7B00546CE96F}" srcOrd="0" destOrd="0" presId="urn:microsoft.com/office/officeart/2005/8/layout/bProcess3"/>
    <dgm:cxn modelId="{FF6CAF6E-21C3-40A2-BF0A-D8EED82C41CF}" srcId="{77BDFB1D-C033-4C25-B406-71F94823B9FE}" destId="{571884F8-8A59-4FCC-941A-47DE47E9DD2F}" srcOrd="4" destOrd="0" parTransId="{C5F9C831-6573-4608-9D09-32D4DBA87DAB}" sibTransId="{8C47455C-F408-478A-9BB8-0D4C48183203}"/>
    <dgm:cxn modelId="{26196FDB-8001-4970-9CB9-CDFB5767D507}" type="presOf" srcId="{8C47455C-F408-478A-9BB8-0D4C48183203}" destId="{50663392-6A0A-4602-9CF3-76018D4C0927}" srcOrd="0" destOrd="0" presId="urn:microsoft.com/office/officeart/2005/8/layout/bProcess3"/>
    <dgm:cxn modelId="{E130090C-F0B9-4F45-8958-91F288989A9E}" srcId="{77BDFB1D-C033-4C25-B406-71F94823B9FE}" destId="{7593857E-B5C6-45F1-9916-29F5190A9682}" srcOrd="2" destOrd="0" parTransId="{D5A11681-5CB0-44BA-9D91-A53C8DB07E69}" sibTransId="{344405E3-5B2D-4381-9D97-5EE10D9EB6FD}"/>
    <dgm:cxn modelId="{C4AF59D9-10D0-48A3-B647-338F2A0A233F}" srcId="{77BDFB1D-C033-4C25-B406-71F94823B9FE}" destId="{F127563C-88A0-4D4D-AC59-9C301443BFC4}" srcOrd="3" destOrd="0" parTransId="{DD7232DD-DBBD-4129-9B81-F7AB8ACC2280}" sibTransId="{9F329364-7A95-46B3-A52D-720C3E43E6E8}"/>
    <dgm:cxn modelId="{19D2F22C-B621-40A0-8527-A00BC5823592}" type="presOf" srcId="{DB6FB553-CC0D-491E-9DF0-5CBFABAF0587}" destId="{413C2F5E-2EF6-493E-885E-630835F25644}" srcOrd="1" destOrd="0" presId="urn:microsoft.com/office/officeart/2005/8/layout/bProcess3"/>
    <dgm:cxn modelId="{C9362880-E684-4834-9661-5BA806674D55}" type="presOf" srcId="{9F329364-7A95-46B3-A52D-720C3E43E6E8}" destId="{3BEC40F4-F7A3-46F8-B5AD-33A08B704458}" srcOrd="0" destOrd="0" presId="urn:microsoft.com/office/officeart/2005/8/layout/bProcess3"/>
    <dgm:cxn modelId="{1B3E3539-23EA-4DBC-9807-F2D8F7B3ECBA}" type="presOf" srcId="{8C47455C-F408-478A-9BB8-0D4C48183203}" destId="{43535B0C-877B-4602-BDA0-201907BB4412}" srcOrd="1" destOrd="0" presId="urn:microsoft.com/office/officeart/2005/8/layout/bProcess3"/>
    <dgm:cxn modelId="{BBC3BB5F-8F6D-4EFD-9EF9-0C1D96E44A43}" type="presOf" srcId="{139FE432-0A31-4850-92AB-475591794168}" destId="{80E9893E-7C8D-4B79-89DE-DB62AD4995AE}" srcOrd="0" destOrd="0" presId="urn:microsoft.com/office/officeart/2005/8/layout/bProcess3"/>
    <dgm:cxn modelId="{600F745E-4511-4BB1-8222-7DA005A9BBFA}" type="presOf" srcId="{77BDFB1D-C033-4C25-B406-71F94823B9FE}" destId="{94F0027A-B27D-4D56-BEB3-17BBA1B59A95}" srcOrd="0" destOrd="0" presId="urn:microsoft.com/office/officeart/2005/8/layout/bProcess3"/>
    <dgm:cxn modelId="{8E84B0F9-CA12-4F7A-BFFF-EEE85DED88A6}" type="presOf" srcId="{571884F8-8A59-4FCC-941A-47DE47E9DD2F}" destId="{2F069B72-F95D-4684-B535-515F04F4661E}" srcOrd="0" destOrd="0" presId="urn:microsoft.com/office/officeart/2005/8/layout/bProcess3"/>
    <dgm:cxn modelId="{4BCB8FE5-2AC6-4364-970F-FF6B53186D87}" srcId="{77BDFB1D-C033-4C25-B406-71F94823B9FE}" destId="{EDFFD169-087D-42C7-BAF7-6A07964C7AD3}" srcOrd="1" destOrd="0" parTransId="{B9CF5F93-87C4-4CB5-A5DF-D7EEDA36E165}" sibTransId="{DB6FB553-CC0D-491E-9DF0-5CBFABAF0587}"/>
    <dgm:cxn modelId="{83421629-D777-4113-8234-0C26D2AFE9FB}" type="presOf" srcId="{344405E3-5B2D-4381-9D97-5EE10D9EB6FD}" destId="{99E5A7D7-12AE-4FB3-A060-4C2E2400D2F5}" srcOrd="1" destOrd="0" presId="urn:microsoft.com/office/officeart/2005/8/layout/bProcess3"/>
    <dgm:cxn modelId="{7B188534-5D1E-4754-879A-F2A52AAA7E4D}" type="presOf" srcId="{344405E3-5B2D-4381-9D97-5EE10D9EB6FD}" destId="{2E7A25A6-FDC9-44E7-BF68-FE95B7B92D1F}" srcOrd="0" destOrd="0" presId="urn:microsoft.com/office/officeart/2005/8/layout/bProcess3"/>
    <dgm:cxn modelId="{AC5DEE57-407C-42C7-B3BF-7281C9139FB6}" type="presOf" srcId="{9F329364-7A95-46B3-A52D-720C3E43E6E8}" destId="{3D8CB637-3CA1-4FDF-81AE-5FA7B6FDF2EA}" srcOrd="1" destOrd="0" presId="urn:microsoft.com/office/officeart/2005/8/layout/bProcess3"/>
    <dgm:cxn modelId="{C1D65D4E-3355-4AF6-A4F9-D3DC4EE8C1E4}" type="presParOf" srcId="{94F0027A-B27D-4D56-BEB3-17BBA1B59A95}" destId="{80E9893E-7C8D-4B79-89DE-DB62AD4995AE}" srcOrd="0" destOrd="0" presId="urn:microsoft.com/office/officeart/2005/8/layout/bProcess3"/>
    <dgm:cxn modelId="{C962B2FF-EACE-4E8C-BDF0-D0E0F5A73911}" type="presParOf" srcId="{94F0027A-B27D-4D56-BEB3-17BBA1B59A95}" destId="{A81742BE-FA2E-4C21-BAAC-EABC8C98B2A7}" srcOrd="1" destOrd="0" presId="urn:microsoft.com/office/officeart/2005/8/layout/bProcess3"/>
    <dgm:cxn modelId="{4EAD875E-D339-49B6-8E3A-16642E13104D}" type="presParOf" srcId="{A81742BE-FA2E-4C21-BAAC-EABC8C98B2A7}" destId="{66D4BA88-5DF8-4BAF-817A-5C1F68DC0287}" srcOrd="0" destOrd="0" presId="urn:microsoft.com/office/officeart/2005/8/layout/bProcess3"/>
    <dgm:cxn modelId="{D1D938E5-9F52-40B1-A128-CB735A4A989D}" type="presParOf" srcId="{94F0027A-B27D-4D56-BEB3-17BBA1B59A95}" destId="{D74B80CD-C603-4A02-A1A1-3A4AD34F38DD}" srcOrd="2" destOrd="0" presId="urn:microsoft.com/office/officeart/2005/8/layout/bProcess3"/>
    <dgm:cxn modelId="{06C6A88B-555A-4ECD-9A8C-8D59FE81D30B}" type="presParOf" srcId="{94F0027A-B27D-4D56-BEB3-17BBA1B59A95}" destId="{F52ADB51-00C8-48CA-8944-2991034233A4}" srcOrd="3" destOrd="0" presId="urn:microsoft.com/office/officeart/2005/8/layout/bProcess3"/>
    <dgm:cxn modelId="{8E5C69DB-4ABC-4400-8B85-900CB06A64C3}" type="presParOf" srcId="{F52ADB51-00C8-48CA-8944-2991034233A4}" destId="{413C2F5E-2EF6-493E-885E-630835F25644}" srcOrd="0" destOrd="0" presId="urn:microsoft.com/office/officeart/2005/8/layout/bProcess3"/>
    <dgm:cxn modelId="{0C37E2D8-5772-4452-9943-2EF6EE8C812E}" type="presParOf" srcId="{94F0027A-B27D-4D56-BEB3-17BBA1B59A95}" destId="{6F1237B6-08DD-4415-B98C-06A93CFC6CA0}" srcOrd="4" destOrd="0" presId="urn:microsoft.com/office/officeart/2005/8/layout/bProcess3"/>
    <dgm:cxn modelId="{6967311A-3878-4458-806A-F5AEBF6DCD2B}" type="presParOf" srcId="{94F0027A-B27D-4D56-BEB3-17BBA1B59A95}" destId="{2E7A25A6-FDC9-44E7-BF68-FE95B7B92D1F}" srcOrd="5" destOrd="0" presId="urn:microsoft.com/office/officeart/2005/8/layout/bProcess3"/>
    <dgm:cxn modelId="{2886E6BE-1A9B-40F0-B9FF-F1E626DF9B42}" type="presParOf" srcId="{2E7A25A6-FDC9-44E7-BF68-FE95B7B92D1F}" destId="{99E5A7D7-12AE-4FB3-A060-4C2E2400D2F5}" srcOrd="0" destOrd="0" presId="urn:microsoft.com/office/officeart/2005/8/layout/bProcess3"/>
    <dgm:cxn modelId="{1FC2203F-8264-44DF-82D1-98454C68B539}" type="presParOf" srcId="{94F0027A-B27D-4D56-BEB3-17BBA1B59A95}" destId="{8704AD07-031B-4BA1-AE87-5695DEDDEDA9}" srcOrd="6" destOrd="0" presId="urn:microsoft.com/office/officeart/2005/8/layout/bProcess3"/>
    <dgm:cxn modelId="{08B554A7-443E-474B-8FC6-C2AB77DAC8A1}" type="presParOf" srcId="{94F0027A-B27D-4D56-BEB3-17BBA1B59A95}" destId="{3BEC40F4-F7A3-46F8-B5AD-33A08B704458}" srcOrd="7" destOrd="0" presId="urn:microsoft.com/office/officeart/2005/8/layout/bProcess3"/>
    <dgm:cxn modelId="{BCFEFAD1-618F-436C-8094-FCF2162F6CDA}" type="presParOf" srcId="{3BEC40F4-F7A3-46F8-B5AD-33A08B704458}" destId="{3D8CB637-3CA1-4FDF-81AE-5FA7B6FDF2EA}" srcOrd="0" destOrd="0" presId="urn:microsoft.com/office/officeart/2005/8/layout/bProcess3"/>
    <dgm:cxn modelId="{4FA8E2F7-F522-4824-AB16-A6155614F03C}" type="presParOf" srcId="{94F0027A-B27D-4D56-BEB3-17BBA1B59A95}" destId="{2F069B72-F95D-4684-B535-515F04F4661E}" srcOrd="8" destOrd="0" presId="urn:microsoft.com/office/officeart/2005/8/layout/bProcess3"/>
    <dgm:cxn modelId="{A7EED038-7445-4177-AF3C-28CE709A093C}" type="presParOf" srcId="{94F0027A-B27D-4D56-BEB3-17BBA1B59A95}" destId="{50663392-6A0A-4602-9CF3-76018D4C0927}" srcOrd="9" destOrd="0" presId="urn:microsoft.com/office/officeart/2005/8/layout/bProcess3"/>
    <dgm:cxn modelId="{94BCC2D0-24C7-43BC-B9F2-2E5ACEA24AE1}" type="presParOf" srcId="{50663392-6A0A-4602-9CF3-76018D4C0927}" destId="{43535B0C-877B-4602-BDA0-201907BB4412}" srcOrd="0" destOrd="0" presId="urn:microsoft.com/office/officeart/2005/8/layout/bProcess3"/>
    <dgm:cxn modelId="{69E9C257-699F-46E4-A2A5-DB6391896891}" type="presParOf" srcId="{94F0027A-B27D-4D56-BEB3-17BBA1B59A95}" destId="{17ED01E3-E383-4CC9-AF4A-7B00546CE96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D11F8-FBDB-431C-8643-5D413C3A8048}">
      <dsp:nvSpPr>
        <dsp:cNvPr id="0" name=""/>
        <dsp:cNvSpPr/>
      </dsp:nvSpPr>
      <dsp:spPr>
        <a:xfrm>
          <a:off x="2406830" y="56574"/>
          <a:ext cx="3524195" cy="2715577"/>
        </a:xfrm>
        <a:prstGeom prst="ellipse">
          <a:avLst/>
        </a:prstGeom>
        <a:solidFill>
          <a:srgbClr val="FCD4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Poremećaj pažnje /hiperaktivnost/</a:t>
          </a:r>
        </a:p>
      </dsp:txBody>
      <dsp:txXfrm>
        <a:off x="2876723" y="531800"/>
        <a:ext cx="2584409" cy="1222010"/>
      </dsp:txXfrm>
    </dsp:sp>
    <dsp:sp modelId="{CBBF13A4-730F-4947-8060-9405FD717A1D}">
      <dsp:nvSpPr>
        <dsp:cNvPr id="0" name=""/>
        <dsp:cNvSpPr/>
      </dsp:nvSpPr>
      <dsp:spPr>
        <a:xfrm>
          <a:off x="3902960" y="1701562"/>
          <a:ext cx="3660571" cy="2715577"/>
        </a:xfrm>
        <a:prstGeom prst="ellipse">
          <a:avLst/>
        </a:prstGeom>
        <a:solidFill>
          <a:schemeClr val="accent6">
            <a:lumMod val="9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Problemi u ponašanju Emocionalne teškoće</a:t>
          </a:r>
        </a:p>
      </dsp:txBody>
      <dsp:txXfrm>
        <a:off x="5022485" y="2403087"/>
        <a:ext cx="2196343" cy="1493567"/>
      </dsp:txXfrm>
    </dsp:sp>
    <dsp:sp modelId="{6A90DB6A-99FE-4DA1-A88E-C9D8934D563F}">
      <dsp:nvSpPr>
        <dsp:cNvPr id="0" name=""/>
        <dsp:cNvSpPr/>
      </dsp:nvSpPr>
      <dsp:spPr>
        <a:xfrm>
          <a:off x="1326714" y="1753810"/>
          <a:ext cx="3724686" cy="2715577"/>
        </a:xfrm>
        <a:prstGeom prst="ellipse">
          <a:avLst/>
        </a:prstGeom>
        <a:solidFill>
          <a:srgbClr val="FCD4C8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Specifične teškoće učenja</a:t>
          </a:r>
        </a:p>
      </dsp:txBody>
      <dsp:txXfrm>
        <a:off x="1677455" y="2455334"/>
        <a:ext cx="2234811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F1251-D7BD-4C7B-A4CE-7A59534BAD6E}">
      <dsp:nvSpPr>
        <dsp:cNvPr id="0" name=""/>
        <dsp:cNvSpPr/>
      </dsp:nvSpPr>
      <dsp:spPr>
        <a:xfrm rot="21300000">
          <a:off x="22318" y="2142416"/>
          <a:ext cx="7228171" cy="82773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E3701-52DF-4902-AFA0-5ED1ED187BEE}">
      <dsp:nvSpPr>
        <dsp:cNvPr id="0" name=""/>
        <dsp:cNvSpPr/>
      </dsp:nvSpPr>
      <dsp:spPr>
        <a:xfrm>
          <a:off x="872736" y="255628"/>
          <a:ext cx="2181842" cy="2045027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457ED-8C2C-4247-9D37-149BFEB3702E}">
      <dsp:nvSpPr>
        <dsp:cNvPr id="0" name=""/>
        <dsp:cNvSpPr/>
      </dsp:nvSpPr>
      <dsp:spPr>
        <a:xfrm>
          <a:off x="864102" y="2880316"/>
          <a:ext cx="3078131" cy="214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solidFill>
                <a:schemeClr val="tx1"/>
              </a:solidFill>
            </a:rPr>
            <a:t>Sposobnosti</a:t>
          </a:r>
        </a:p>
        <a:p>
          <a:pPr lvl="0" algn="ctr" defTabSz="14224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solidFill>
                <a:schemeClr val="tx1"/>
              </a:solidFill>
            </a:rPr>
            <a:t>Interesa</a:t>
          </a:r>
        </a:p>
        <a:p>
          <a:pPr lvl="0" algn="ctr" defTabSz="14224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solidFill>
                <a:schemeClr val="tx1"/>
              </a:solidFill>
            </a:rPr>
            <a:t>Potreba </a:t>
          </a:r>
        </a:p>
        <a:p>
          <a:pPr lvl="0" algn="ctr" defTabSz="14224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solidFill>
                <a:schemeClr val="tx1"/>
              </a:solidFill>
            </a:rPr>
            <a:t>“Jakih strana”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864102" y="2880316"/>
        <a:ext cx="3078131" cy="2147278"/>
      </dsp:txXfrm>
    </dsp:sp>
    <dsp:sp modelId="{8D0C1134-CCA3-4E46-8733-77A8D86438C7}">
      <dsp:nvSpPr>
        <dsp:cNvPr id="0" name=""/>
        <dsp:cNvSpPr/>
      </dsp:nvSpPr>
      <dsp:spPr>
        <a:xfrm>
          <a:off x="5090965" y="3067540"/>
          <a:ext cx="2181842" cy="2045027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57FA8-EC06-40BC-9F3B-5EC37007C213}">
      <dsp:nvSpPr>
        <dsp:cNvPr id="0" name=""/>
        <dsp:cNvSpPr/>
      </dsp:nvSpPr>
      <dsp:spPr>
        <a:xfrm>
          <a:off x="3888427" y="517026"/>
          <a:ext cx="2327298" cy="2147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solidFill>
                <a:schemeClr val="tx1"/>
              </a:solidFill>
            </a:rPr>
            <a:t>Područja koja treba razvijati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solidFill>
                <a:schemeClr val="tx1"/>
              </a:solidFill>
            </a:rPr>
            <a:t>“Slabe strane”</a:t>
          </a:r>
        </a:p>
      </dsp:txBody>
      <dsp:txXfrm>
        <a:off x="3888427" y="517026"/>
        <a:ext cx="2327298" cy="2147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742BE-FA2E-4C21-BAAC-EABC8C98B2A7}">
      <dsp:nvSpPr>
        <dsp:cNvPr id="0" name=""/>
        <dsp:cNvSpPr/>
      </dsp:nvSpPr>
      <dsp:spPr>
        <a:xfrm>
          <a:off x="1787263" y="984017"/>
          <a:ext cx="268561" cy="236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380" y="0"/>
              </a:lnTo>
              <a:lnTo>
                <a:pt x="151380" y="236714"/>
              </a:lnTo>
              <a:lnTo>
                <a:pt x="268561" y="23671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912006" y="1100315"/>
        <a:ext cx="19074" cy="4118"/>
      </dsp:txXfrm>
    </dsp:sp>
    <dsp:sp modelId="{80E9893E-7C8D-4B79-89DE-DB62AD4995AE}">
      <dsp:nvSpPr>
        <dsp:cNvPr id="0" name=""/>
        <dsp:cNvSpPr/>
      </dsp:nvSpPr>
      <dsp:spPr>
        <a:xfrm>
          <a:off x="0" y="447298"/>
          <a:ext cx="1789063" cy="10734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b="1" kern="1200" dirty="0">
              <a:solidFill>
                <a:schemeClr val="tx1"/>
              </a:solidFill>
            </a:rPr>
            <a:t>Inicijalna procjena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/>
        </a:p>
      </dsp:txBody>
      <dsp:txXfrm>
        <a:off x="0" y="447298"/>
        <a:ext cx="1789063" cy="1073438"/>
      </dsp:txXfrm>
    </dsp:sp>
    <dsp:sp modelId="{F52ADB51-00C8-48CA-8944-2991034233A4}">
      <dsp:nvSpPr>
        <dsp:cNvPr id="0" name=""/>
        <dsp:cNvSpPr/>
      </dsp:nvSpPr>
      <dsp:spPr>
        <a:xfrm>
          <a:off x="4286972" y="1175012"/>
          <a:ext cx="278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6223" y="45720"/>
              </a:lnTo>
              <a:lnTo>
                <a:pt x="156223" y="60973"/>
              </a:lnTo>
              <a:lnTo>
                <a:pt x="278246" y="6097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418364" y="1218672"/>
        <a:ext cx="15461" cy="4118"/>
      </dsp:txXfrm>
    </dsp:sp>
    <dsp:sp modelId="{D74B80CD-C603-4A02-A1A1-3A4AD34F38DD}">
      <dsp:nvSpPr>
        <dsp:cNvPr id="0" name=""/>
        <dsp:cNvSpPr/>
      </dsp:nvSpPr>
      <dsp:spPr>
        <a:xfrm>
          <a:off x="2088224" y="288027"/>
          <a:ext cx="2200547" cy="1865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>
              <a:solidFill>
                <a:schemeClr val="tx1"/>
              </a:solidFill>
            </a:rPr>
            <a:t>O</a:t>
          </a:r>
          <a:r>
            <a:rPr lang="vi-VN" sz="2000" b="1" kern="1200" dirty="0">
              <a:solidFill>
                <a:schemeClr val="tx1"/>
              </a:solidFill>
            </a:rPr>
            <a:t>dređenje nastavnih predmeta i sadržaja</a:t>
          </a:r>
        </a:p>
      </dsp:txBody>
      <dsp:txXfrm>
        <a:off x="2088224" y="288027"/>
        <a:ext cx="2200547" cy="1865409"/>
      </dsp:txXfrm>
    </dsp:sp>
    <dsp:sp modelId="{2E7A25A6-FDC9-44E7-BF68-FE95B7B92D1F}">
      <dsp:nvSpPr>
        <dsp:cNvPr id="0" name=""/>
        <dsp:cNvSpPr/>
      </dsp:nvSpPr>
      <dsp:spPr>
        <a:xfrm>
          <a:off x="1087297" y="2087966"/>
          <a:ext cx="4914521" cy="459465"/>
        </a:xfrm>
        <a:custGeom>
          <a:avLst/>
          <a:gdLst/>
          <a:ahLst/>
          <a:cxnLst/>
          <a:rect l="0" t="0" r="0" b="0"/>
          <a:pathLst>
            <a:path>
              <a:moveTo>
                <a:pt x="4914521" y="0"/>
              </a:moveTo>
              <a:lnTo>
                <a:pt x="4914521" y="246832"/>
              </a:lnTo>
              <a:lnTo>
                <a:pt x="0" y="246832"/>
              </a:lnTo>
              <a:lnTo>
                <a:pt x="0" y="45946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421085" y="2315639"/>
        <a:ext cx="246944" cy="4118"/>
      </dsp:txXfrm>
    </dsp:sp>
    <dsp:sp modelId="{6F1237B6-08DD-4415-B98C-06A93CFC6CA0}">
      <dsp:nvSpPr>
        <dsp:cNvPr id="0" name=""/>
        <dsp:cNvSpPr/>
      </dsp:nvSpPr>
      <dsp:spPr>
        <a:xfrm>
          <a:off x="4597618" y="382205"/>
          <a:ext cx="2808400" cy="1707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Određenje </a:t>
          </a:r>
          <a:r>
            <a:rPr lang="vi-VN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razine usvajanja sadržaja</a:t>
          </a:r>
        </a:p>
      </dsp:txBody>
      <dsp:txXfrm>
        <a:off x="4597618" y="382205"/>
        <a:ext cx="2808400" cy="1707560"/>
      </dsp:txXfrm>
    </dsp:sp>
    <dsp:sp modelId="{3BEC40F4-F7A3-46F8-B5AD-33A08B704458}">
      <dsp:nvSpPr>
        <dsp:cNvPr id="0" name=""/>
        <dsp:cNvSpPr/>
      </dsp:nvSpPr>
      <dsp:spPr>
        <a:xfrm>
          <a:off x="2166860" y="3432987"/>
          <a:ext cx="380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88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347016" y="3476647"/>
        <a:ext cx="20574" cy="4118"/>
      </dsp:txXfrm>
    </dsp:sp>
    <dsp:sp modelId="{8704AD07-031B-4BA1-AE87-5695DEDDEDA9}">
      <dsp:nvSpPr>
        <dsp:cNvPr id="0" name=""/>
        <dsp:cNvSpPr/>
      </dsp:nvSpPr>
      <dsp:spPr>
        <a:xfrm>
          <a:off x="5933" y="2579831"/>
          <a:ext cx="2162727" cy="1797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>
              <a:solidFill>
                <a:schemeClr val="tx1"/>
              </a:solidFill>
            </a:rPr>
            <a:t>V</a:t>
          </a:r>
          <a:r>
            <a:rPr lang="vi-VN" sz="2000" b="1" kern="1200" dirty="0">
              <a:solidFill>
                <a:schemeClr val="tx1"/>
              </a:solidFill>
            </a:rPr>
            <a:t>remenske dimenzije (kratkoročni i dugoročni ciljevi i zadaci)</a:t>
          </a:r>
        </a:p>
      </dsp:txBody>
      <dsp:txXfrm>
        <a:off x="5933" y="2579831"/>
        <a:ext cx="2162727" cy="1797751"/>
      </dsp:txXfrm>
    </dsp:sp>
    <dsp:sp modelId="{50663392-6A0A-4602-9CF3-76018D4C0927}">
      <dsp:nvSpPr>
        <dsp:cNvPr id="0" name=""/>
        <dsp:cNvSpPr/>
      </dsp:nvSpPr>
      <dsp:spPr>
        <a:xfrm>
          <a:off x="5261654" y="3432987"/>
          <a:ext cx="380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88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441809" y="3476647"/>
        <a:ext cx="20574" cy="4118"/>
      </dsp:txXfrm>
    </dsp:sp>
    <dsp:sp modelId="{2F069B72-F95D-4684-B535-515F04F4661E}">
      <dsp:nvSpPr>
        <dsp:cNvPr id="0" name=""/>
        <dsp:cNvSpPr/>
      </dsp:nvSpPr>
      <dsp:spPr>
        <a:xfrm>
          <a:off x="2580145" y="2664295"/>
          <a:ext cx="2683308" cy="16288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solidFill>
                <a:schemeClr val="tx1"/>
              </a:solidFill>
            </a:rPr>
            <a:t>I</a:t>
          </a:r>
          <a:r>
            <a:rPr lang="vi-VN" sz="2400" b="1" kern="1200" dirty="0">
              <a:solidFill>
                <a:schemeClr val="tx1"/>
              </a:solidFill>
            </a:rPr>
            <a:t>zbor metoda, individualiziranih postupaka, </a:t>
          </a:r>
          <a:r>
            <a:rPr lang="vi-VN" sz="2000" b="1" kern="1200" dirty="0">
              <a:solidFill>
                <a:schemeClr val="tx1"/>
              </a:solidFill>
            </a:rPr>
            <a:t>sredstava i pomagala</a:t>
          </a:r>
        </a:p>
      </dsp:txBody>
      <dsp:txXfrm>
        <a:off x="2580145" y="2664295"/>
        <a:ext cx="2683308" cy="1628824"/>
      </dsp:txXfrm>
    </dsp:sp>
    <dsp:sp modelId="{17ED01E3-E383-4CC9-AF4A-7B00546CE96F}">
      <dsp:nvSpPr>
        <dsp:cNvPr id="0" name=""/>
        <dsp:cNvSpPr/>
      </dsp:nvSpPr>
      <dsp:spPr>
        <a:xfrm>
          <a:off x="5674938" y="2580679"/>
          <a:ext cx="1726535" cy="17960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solidFill>
                <a:schemeClr val="tx1"/>
              </a:solidFill>
            </a:rPr>
            <a:t>P</a:t>
          </a:r>
          <a:r>
            <a:rPr lang="vi-VN" sz="2400" b="1" kern="1200" dirty="0">
              <a:solidFill>
                <a:schemeClr val="tx1"/>
              </a:solidFill>
            </a:rPr>
            <a:t>raćenje </a:t>
          </a:r>
          <a:r>
            <a:rPr lang="vi-VN" sz="2000" b="1" kern="1200" dirty="0">
              <a:solidFill>
                <a:schemeClr val="tx1"/>
              </a:solidFill>
            </a:rPr>
            <a:t>i ocjenjivanje postignuća učenika</a:t>
          </a:r>
        </a:p>
      </dsp:txBody>
      <dsp:txXfrm>
        <a:off x="5674938" y="2580679"/>
        <a:ext cx="1726535" cy="1796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70D5-5B3F-4703-8DAB-7B59AA5089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227A-A425-452F-BA7C-97ED9AD072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190A31A-DCFE-4E4D-910C-5D3DB867B46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8243669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8000" y="3130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8000" y="1711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8000" y="24210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8000" y="37692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8000" y="44784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08000" y="5257800"/>
            <a:ext cx="88392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FF85AC-11CF-4077-82E6-193589F49C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49C025-04BC-46EF-969A-C5E303F373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A88F491-9ECD-4008-9E69-72470445404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39094347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16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5184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016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8100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5184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AC2FEE-70F7-4304-BE8C-3204CDE8A3A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C13A2D-40A3-48E3-9F33-03B02F9104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42BDDE8-8E33-48C8-9567-A2887C8292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206250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enoteforteachers.com/en-US/Guides/Collaborating%20in%20the%20classroom%20with%20the%20OneNote%20Class%20Notebook%20Creator" TargetMode="External"/><Relationship Id="rId2" Type="http://schemas.openxmlformats.org/officeDocument/2006/relationships/hyperlink" Target="http://o15.officeredir.microsoft.com/r/rlidOneNoteGuideVideo15?clid=105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6&amp;v=GtceTYZ7T_A" TargetMode="External"/><Relationship Id="rId2" Type="http://schemas.openxmlformats.org/officeDocument/2006/relationships/hyperlink" Target="http://mentep-sat-runner.eun.org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a.hr/kviz/knjizevna-analiza-hamlet-william-shakespeare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mentep-sat-runner.eun.org/" TargetMode="External"/><Relationship Id="rId2" Type="http://schemas.openxmlformats.org/officeDocument/2006/relationships/hyperlink" Target="https://www.medijskapismenost.hr/ucitelji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rednja.hr/kviz/knjizevna-analiza-hamlet-william-shakespeare/" TargetMode="External"/><Relationship Id="rId4" Type="http://schemas.openxmlformats.org/officeDocument/2006/relationships/hyperlink" Target="https://www.e-skole.hr/wp-content/uploads/2018/12/Strategija-digitalnog-sazrijevanja-cjeloviti-tekst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D3C992-DDAA-4D67-8D73-600201E42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80971"/>
            <a:ext cx="8862204" cy="2551693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Postavljanje </a:t>
            </a:r>
            <a:r>
              <a:rPr lang="hr-HR" b="1" dirty="0" smtClean="0"/>
              <a:t>digitalnih</a:t>
            </a:r>
            <a:r>
              <a:rPr lang="hr-HR" b="1" dirty="0"/>
              <a:t> nastavnih </a:t>
            </a:r>
            <a:r>
              <a:rPr lang="hr-HR" b="1" dirty="0" smtClean="0"/>
              <a:t>sadržaja</a:t>
            </a:r>
            <a:r>
              <a:rPr lang="hr-HR" b="1" dirty="0"/>
              <a:t> za učenike po prilagođenom programu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F75CF7-8331-4EE8-AC95-BAC1DFA95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28</a:t>
            </a:r>
            <a:r>
              <a:rPr lang="hr-HR" dirty="0"/>
              <a:t>. prosinca </a:t>
            </a:r>
            <a:r>
              <a:rPr lang="hr-HR" dirty="0" smtClean="0"/>
              <a:t>2017.</a:t>
            </a:r>
            <a:endParaRPr lang="hr-HR" dirty="0"/>
          </a:p>
          <a:p>
            <a:endParaRPr lang="hr-HR" dirty="0"/>
          </a:p>
          <a:p>
            <a:r>
              <a:rPr lang="hr-HR" dirty="0"/>
              <a:t>                                                                    Božana Tenji</a:t>
            </a:r>
          </a:p>
        </p:txBody>
      </p:sp>
    </p:spTree>
    <p:extLst>
      <p:ext uri="{BB962C8B-B14F-4D97-AF65-F5344CB8AC3E}">
        <p14:creationId xmlns:p14="http://schemas.microsoft.com/office/powerpoint/2010/main" val="981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3CCDD-CA88-41BB-B300-96020E7B8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957943"/>
            <a:ext cx="8879114" cy="3074721"/>
          </a:xfrm>
        </p:spPr>
        <p:txBody>
          <a:bodyPr>
            <a:normAutofit/>
          </a:bodyPr>
          <a:lstStyle/>
          <a:p>
            <a:r>
              <a:rPr lang="hr-HR" b="1" dirty="0"/>
              <a:t>Razmislimo</a:t>
            </a:r>
            <a:br>
              <a:rPr lang="hr-HR" b="1" dirty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Kako prilagoditi nastavu svome učeniku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E484A0-A4C0-4001-A4D8-0FD208A8C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342" y="4250942"/>
            <a:ext cx="6865258" cy="2106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učenicima po prilagođenom programu (primjer: učenici koje pohađaju nastavu po prilagođenome programu )</a:t>
            </a:r>
          </a:p>
          <a:p>
            <a:r>
              <a:rPr lang="hr-HR" dirty="0"/>
              <a:t>i učenicima s posebnim potrebama  (primjer iz naše škole : učenik  invalid koji ima pomagača u nastavi ili  učenica koja zbog bolesti od kuće prati nastavu)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24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10468-91F9-4D49-B241-71A86144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653093" cy="5479651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4400" b="1" dirty="0"/>
              <a:t>OFFICE 365 za ŠKOLE</a:t>
            </a:r>
            <a:br>
              <a:rPr lang="hr-HR" sz="4400" b="1" dirty="0"/>
            </a:br>
            <a:r>
              <a:rPr lang="hr-HR" sz="4400" b="1" dirty="0"/>
              <a:t>omogućuje nam </a:t>
            </a:r>
            <a:br>
              <a:rPr lang="hr-HR" sz="4400" b="1" dirty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 err="1"/>
              <a:t>IZRADu</a:t>
            </a:r>
            <a:r>
              <a:rPr lang="hr-HR" sz="4400" b="1" dirty="0"/>
              <a:t> digitalnih bilježnica</a:t>
            </a:r>
            <a:br>
              <a:rPr lang="hr-HR" sz="4400" b="1" dirty="0"/>
            </a:br>
            <a:r>
              <a:rPr lang="hr-HR" sz="4400" b="1" dirty="0"/>
              <a:t/>
            </a:r>
            <a:br>
              <a:rPr lang="hr-HR" sz="4400" b="1" dirty="0"/>
            </a:b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19725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371C-B96F-46C0-8341-291E91F12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Što</a:t>
            </a:r>
            <a:r>
              <a:rPr lang="en-US" dirty="0"/>
              <a:t> 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bilježnica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759A3-FA6C-476F-AE9E-E3AF6FB9D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3 </a:t>
            </a:r>
            <a:r>
              <a:rPr lang="en-US" dirty="0" err="1"/>
              <a:t>dijela</a:t>
            </a:r>
          </a:p>
        </p:txBody>
      </p:sp>
    </p:spTree>
    <p:extLst>
      <p:ext uri="{BB962C8B-B14F-4D97-AF65-F5344CB8AC3E}">
        <p14:creationId xmlns:p14="http://schemas.microsoft.com/office/powerpoint/2010/main" val="582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F7243517-D5E1-4F3D-AB57-E7DF4C958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64146"/>
              </p:ext>
            </p:extLst>
          </p:nvPr>
        </p:nvGraphicFramePr>
        <p:xfrm>
          <a:off x="957943" y="1291770"/>
          <a:ext cx="7211914" cy="13037683"/>
        </p:xfrm>
        <a:graphic>
          <a:graphicData uri="http://schemas.openxmlformats.org/drawingml/2006/table">
            <a:tbl>
              <a:tblPr/>
              <a:tblGrid>
                <a:gridCol w="3605957">
                  <a:extLst>
                    <a:ext uri="{9D8B030D-6E8A-4147-A177-3AD203B41FA5}">
                      <a16:colId xmlns:a16="http://schemas.microsoft.com/office/drawing/2014/main" val="3759043406"/>
                    </a:ext>
                  </a:extLst>
                </a:gridCol>
                <a:gridCol w="3605957">
                  <a:extLst>
                    <a:ext uri="{9D8B030D-6E8A-4147-A177-3AD203B41FA5}">
                      <a16:colId xmlns:a16="http://schemas.microsoft.com/office/drawing/2014/main" val="3217211928"/>
                    </a:ext>
                  </a:extLst>
                </a:gridCol>
              </a:tblGrid>
              <a:tr h="1303768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u="none" strike="noStrike">
                          <a:solidFill>
                            <a:srgbClr val="80397B"/>
                          </a:solidFill>
                          <a:effectLst/>
                          <a:latin typeface="Segoe UI Semilight" panose="020B0402040204020203" pitchFamily="34" charset="0"/>
                        </a:rPr>
                        <a:t>OneNote </a:t>
                      </a:r>
                      <a:r>
                        <a:rPr lang="en-US" sz="1600" b="0" i="0" u="none" strike="noStrike">
                          <a:solidFill>
                            <a:srgbClr val="80397B"/>
                          </a:solidFill>
                          <a:effectLst/>
                          <a:latin typeface="Calibri" panose="020F0502020204030204" pitchFamily="34" charset="0"/>
                        </a:rPr>
                        <a:t>je vaša vlastita digitalna bilježnica</a:t>
                      </a:r>
                      <a:r>
                        <a:rPr lang="en-US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cs-CZ" sz="1700" b="0" i="0" u="none" strike="noStrike" dirty="0">
                          <a:effectLst/>
                          <a:latin typeface="Segoe UI Symbol" panose="020B0502040204020203" pitchFamily="34" charset="0"/>
                          <a:hlinkClick r:id="rId2"/>
                        </a:rPr>
                        <a:t>▶</a:t>
                      </a:r>
                      <a:r>
                        <a:rPr lang="cs-CZ" sz="1700" b="0" i="0" u="none" strike="noStrike" dirty="0">
                          <a:effectLst/>
                          <a:latin typeface="Segoe UI Semilight" panose="020B0402040204020203" pitchFamily="34" charset="0"/>
                          <a:hlinkClick r:id="rId2"/>
                        </a:rPr>
                        <a:t> Pogledajte dvominutni videozapis</a:t>
                      </a:r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60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D05409A-8EA6-446B-B2F4-69E8AF8F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71" y="1836965"/>
            <a:ext cx="11321143" cy="42319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2400" dirty="0">
                <a:latin typeface="Segoe UI Semilight"/>
                <a:cs typeface="Segoe UI Semilight"/>
              </a:rPr>
              <a:t>Digitala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 bilježnica</a:t>
            </a:r>
            <a:endParaRPr lang="hr-HR" altLang="sr-Latn-RS" sz="2400" b="0" i="0" u="none" strike="noStrike" cap="none" normalizeH="0" baseline="0" dirty="0">
              <a:ln>
                <a:noFill/>
              </a:ln>
              <a:effectLst/>
              <a:latin typeface="Segoe UI Semilight"/>
              <a:cs typeface="Segoe UI Semi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 </a:t>
            </a:r>
            <a:r>
              <a:rPr lang="en-US" altLang="sr-Latn-RS" sz="2400" dirty="0" err="1">
                <a:solidFill>
                  <a:srgbClr val="000000"/>
                </a:solidFill>
                <a:latin typeface="Segoe UI Semilight"/>
                <a:cs typeface="Segoe UI Semilight"/>
              </a:rPr>
              <a:t>B</a:t>
            </a:r>
            <a:r>
              <a:rPr lang="en-US" altLang="sr-Latn-RS" sz="2400" dirty="0" err="1">
                <a:solidFill>
                  <a:srgbClr val="68217A"/>
                </a:solidFill>
                <a:latin typeface="Segoe UI Semilight"/>
                <a:cs typeface="Segoe UI Semilight"/>
              </a:rPr>
              <a:t>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 za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predmet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 u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programu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rgbClr val="68217A"/>
                </a:solidFill>
                <a:effectLst/>
                <a:latin typeface="Segoe UI Semilight"/>
                <a:cs typeface="Segoe UI Semilight"/>
              </a:rPr>
              <a:t>OneNote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effectLst/>
                <a:latin typeface="Segoe UI Semilight"/>
                <a:cs typeface="Segoe UI Semilight"/>
              </a:rPr>
              <a:t>organizirana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 je u tri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effectLst/>
                <a:latin typeface="Segoe UI Semilight"/>
                <a:cs typeface="Segoe UI Semilight"/>
              </a:rPr>
              <a:t>dijela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effectLst/>
                <a:latin typeface="Segoe UI Semilight"/>
                <a:cs typeface="Segoe UI Semilight"/>
              </a:rPr>
              <a:t>: </a:t>
            </a:r>
            <a:endParaRPr lang="en-US" altLang="sr-Latn-RS" sz="2400" b="0" i="0" u="none" strike="noStrike" cap="none" normalizeH="0" baseline="0" dirty="0">
              <a:ln>
                <a:noFill/>
              </a:ln>
              <a:effectLst/>
              <a:latin typeface="Segoe UI Semilight"/>
              <a:cs typeface="Segoe UI Semi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Bilježnice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učenika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privatne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koriste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nastavnik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pojedinačni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pristupiti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svakog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dok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pristupiti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samo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vlastitoj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Biblioteka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sadržaja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namijenjena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samo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čitanju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putem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nastavnici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koristiti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radne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materijale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s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učenicima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Prostor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kumimoji="0" lang="en-US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suradnju</a:t>
            </a:r>
            <a:r>
              <a:rPr kumimoji="0" lang="en-US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– 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bilježnica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namijenjena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svim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slušateljima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predmeta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koja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služi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zajedničko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korištenje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organiziranje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suradnju</a:t>
            </a:r>
            <a:r>
              <a:rPr kumimoji="0" lang="en-U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9F7C136-3045-4CC5-93EE-0EB833BAFBD8}"/>
              </a:ext>
            </a:extLst>
          </p:cNvPr>
          <p:cNvSpPr/>
          <p:nvPr/>
        </p:nvSpPr>
        <p:spPr>
          <a:xfrm>
            <a:off x="2467429" y="1793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http://onenoteforteachers.com/en-US/Guides/Collaborating%20in%20the%20classroom%20with%20the%20OneNote%20Class%20Notebook%20Creator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0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FD87-6992-4A20-A15D-06D607C92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Kako </a:t>
            </a:r>
            <a:r>
              <a:rPr lang="en-US" dirty="0" err="1"/>
              <a:t>napravti</a:t>
            </a:r>
            <a:r>
              <a:rPr lang="en-US" dirty="0"/>
              <a:t> 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bilježnicE</a:t>
            </a:r>
            <a:r>
              <a:rPr lang="en-US" dirty="0"/>
              <a:t> za </a:t>
            </a:r>
            <a:r>
              <a:rPr lang="en-US" dirty="0" err="1"/>
              <a:t>učenike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FCE7F-6B34-4FA2-8BFF-29B9B6530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postavljae</a:t>
            </a:r>
            <a:r>
              <a:rPr lang="en-US" dirty="0"/>
              <a:t> </a:t>
            </a:r>
            <a:r>
              <a:rPr lang="en-US" dirty="0" err="1"/>
              <a:t>digitanih</a:t>
            </a:r>
            <a:r>
              <a:rPr lang="en-US" dirty="0"/>
              <a:t> </a:t>
            </a:r>
            <a:r>
              <a:rPr lang="en-US" dirty="0" err="1"/>
              <a:t>nastavnih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 za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posebno</a:t>
            </a:r>
          </a:p>
        </p:txBody>
      </p:sp>
    </p:spTree>
    <p:extLst>
      <p:ext uri="{BB962C8B-B14F-4D97-AF65-F5344CB8AC3E}">
        <p14:creationId xmlns:p14="http://schemas.microsoft.com/office/powerpoint/2010/main" val="5566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95A659D-4328-4B7A-BEAB-232588C4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335" y="-1468450"/>
            <a:ext cx="13900029" cy="78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FE75DB5-FC21-4031-8C81-F460934D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FB9ED3C-280D-4F5A-A12F-073477A8F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525F2C1-4A75-4547-8296-86320E7B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C0F3E4E-DC2B-4F7E-9649-8144B017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03AE37D-1CD2-4F61-98EF-631E037C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00" y="697310"/>
            <a:ext cx="10972800" cy="639763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Jeste li digitalno kompetentan nastavnik?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886B2F-E449-48C0-9604-21A0CB0D3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200" y="1881982"/>
            <a:ext cx="11001600" cy="457200"/>
          </a:xfrm>
        </p:spPr>
        <p:txBody>
          <a:bodyPr/>
          <a:lstStyle/>
          <a:p>
            <a:r>
              <a:rPr lang="hr-HR" dirty="0"/>
              <a:t>Provjerite na str.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98AFB08-4699-47BA-A481-263EDD5FE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8502" y="3429000"/>
            <a:ext cx="8839200" cy="838200"/>
          </a:xfrm>
        </p:spPr>
        <p:txBody>
          <a:bodyPr/>
          <a:lstStyle/>
          <a:p>
            <a:r>
              <a:rPr lang="hr-HR" dirty="0"/>
              <a:t>MENTEP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C6E4CADE-7C21-4153-BABE-2717DE3BA1AA}"/>
              </a:ext>
            </a:extLst>
          </p:cNvPr>
          <p:cNvSpPr/>
          <p:nvPr/>
        </p:nvSpPr>
        <p:spPr>
          <a:xfrm>
            <a:off x="4167611" y="4334153"/>
            <a:ext cx="385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http://mentep-sat-runner.eun.org</a:t>
            </a:r>
            <a:r>
              <a:rPr lang="hr-HR" dirty="0"/>
              <a:t> /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5B98E4C-176F-425F-B8C6-A50824083BCE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3"/>
              </a:rPr>
              <a:t>https://www.youtube.com/watch?time_continue=26&amp;v=GtceTYZ7T_A</a:t>
            </a:r>
            <a:r>
              <a:rPr lang="hr-HR" dirty="0"/>
              <a:t>                            video</a:t>
            </a:r>
          </a:p>
        </p:txBody>
      </p:sp>
    </p:spTree>
    <p:extLst>
      <p:ext uri="{BB962C8B-B14F-4D97-AF65-F5344CB8AC3E}">
        <p14:creationId xmlns:p14="http://schemas.microsoft.com/office/powerpoint/2010/main" val="10326912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9827F50-C6A3-4CE6-84E5-7AC52C8D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4A149A7-7296-4E98-ABB4-71DFC435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7741D33-5D91-40B7-AC21-A1BF0D24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E3C916-0D2D-4D75-9545-83535E97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26DE324-9FDC-4B0D-8F13-C71998E3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08" y="522515"/>
            <a:ext cx="10427921" cy="58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0F4FB2-10F1-46B5-AD90-4E114910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0AD3235-07E1-49F4-91C4-47DFE247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AA1B524-3FAC-4C83-B78A-7FE6EDD1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6C16569-FB7F-4DD4-B138-520B5DDCFFB2}"/>
              </a:ext>
            </a:extLst>
          </p:cNvPr>
          <p:cNvSpPr/>
          <p:nvPr/>
        </p:nvSpPr>
        <p:spPr>
          <a:xfrm>
            <a:off x="1521399" y="478424"/>
            <a:ext cx="746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Primjer</a:t>
            </a:r>
            <a:r>
              <a:rPr lang="hr-HR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</a:rPr>
              <a:t>:</a:t>
            </a:r>
            <a:r>
              <a:rPr lang="hr-HR" dirty="0">
                <a:solidFill>
                  <a:srgbClr val="333333"/>
                </a:solidFill>
                <a:latin typeface="Calibri" panose="020F0502020204030204" pitchFamily="34" charset="0"/>
              </a:rPr>
              <a:t> FORMATIVNO VREDNOVANJE peko kvizova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20794E2-6157-473D-8E73-70F87ABF1F00}"/>
              </a:ext>
            </a:extLst>
          </p:cNvPr>
          <p:cNvSpPr/>
          <p:nvPr/>
        </p:nvSpPr>
        <p:spPr>
          <a:xfrm>
            <a:off x="1582056" y="1913200"/>
            <a:ext cx="8882743" cy="48936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/>
            <a:r>
              <a:rPr lang="hr-HR" sz="2400" b="1" dirty="0">
                <a:solidFill>
                  <a:srgbClr val="777777"/>
                </a:solidFill>
                <a:latin typeface="Calibri"/>
                <a:cs typeface="Calibri"/>
              </a:rPr>
              <a:t>Primjer 2: Elektronička poruka koju će učenici ispravljati</a:t>
            </a:r>
          </a:p>
          <a:p>
            <a:pPr fontAlgn="base"/>
            <a:r>
              <a:rPr lang="en-US" sz="2400" b="1" dirty="0" err="1">
                <a:solidFill>
                  <a:srgbClr val="777777"/>
                </a:solidFill>
                <a:latin typeface="Calibri" panose="020F0502020204030204" pitchFamily="34" charset="0"/>
              </a:rPr>
              <a:t>Predmet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:</a:t>
            </a:r>
            <a:r>
              <a:rPr lang="en-US" sz="2400" b="1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i="1" dirty="0">
                <a:solidFill>
                  <a:srgbClr val="777777"/>
                </a:solidFill>
                <a:latin typeface="Calibri" panose="020F0502020204030204" pitchFamily="34" charset="0"/>
              </a:rPr>
              <a:t>No subject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Bok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profesorice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,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neznam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di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nači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primjere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zdataka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koje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moramo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rješiti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do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ponedjeljka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,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utorka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Nisam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siguran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, pa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ako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mi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možete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još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to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reć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Dali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trebamo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to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poslati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vama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tu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mail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ili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da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donesemo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sat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taj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dan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dok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imamo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Hvala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pomoči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Btw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kako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777777"/>
                </a:solidFill>
                <a:latin typeface="Calibri" panose="020F0502020204030204" pitchFamily="34" charset="0"/>
              </a:rPr>
              <a:t>ste</a:t>
            </a:r>
            <a:r>
              <a:rPr lang="en-US" sz="2400" dirty="0">
                <a:solidFill>
                  <a:srgbClr val="777777"/>
                </a:solidFill>
                <a:latin typeface="Calibri" panose="020F0502020204030204" pitchFamily="34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7F41CB2-7F9E-47A4-B67C-A6C1D0F70B01}"/>
              </a:ext>
            </a:extLst>
          </p:cNvPr>
          <p:cNvSpPr/>
          <p:nvPr/>
        </p:nvSpPr>
        <p:spPr>
          <a:xfrm>
            <a:off x="2206172" y="10285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2"/>
              </a:rPr>
              <a:t>https://srednja.hr/kviz/knjizevna-analiza-hamlet-william-shakespeare/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7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206F06-9215-424A-8B29-0E186F27E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985" y="1188471"/>
            <a:ext cx="7772400" cy="2781300"/>
          </a:xfrm>
        </p:spPr>
        <p:txBody>
          <a:bodyPr/>
          <a:lstStyle/>
          <a:p>
            <a:pPr algn="ctr" eaLnBrk="1" hangingPunct="1"/>
            <a:r>
              <a:rPr lang="hr-HR" altLang="sr-Latn-RS" sz="4000" dirty="0"/>
              <a:t>INDIVIDUALIZACIJA NASTAVE PREMA ODGOJNO-OBRAZOVNIM POTREBAMA UČENIKA</a:t>
            </a:r>
            <a:endParaRPr lang="en-US" altLang="sr-Latn-RS" sz="4000" dirty="0"/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369D217D-8C15-4C8B-8791-1FDF38DC4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848328"/>
            <a:ext cx="7514771" cy="8504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E2A72F6-4B74-4518-ADE4-AB5339320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E1E2-8BD2-4F44-B93B-D80FB0F6F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Kome 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prilagodba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B898E-4F05-4090-8BF7-6217528BD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učeniku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06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TEMP\Temporary Internet Files\Content.IE5\LRMUQENF\MC900431601[1].PNG">
            <a:extLst>
              <a:ext uri="{FF2B5EF4-FFF2-40B4-BE49-F238E27FC236}">
                <a16:creationId xmlns:a16="http://schemas.microsoft.com/office/drawing/2014/main" id="{00C4F056-BF58-4B9E-8C49-FBF21BE8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365625"/>
            <a:ext cx="11525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TEMP\Temporary Internet Files\Content.IE5\B4FE7YQ7\MC900432610[1].PNG">
            <a:extLst>
              <a:ext uri="{FF2B5EF4-FFF2-40B4-BE49-F238E27FC236}">
                <a16:creationId xmlns:a16="http://schemas.microsoft.com/office/drawing/2014/main" id="{ABC0492E-4D16-4250-935F-418389E0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797426"/>
            <a:ext cx="12239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TEMP\Temporary Internet Files\Content.IE5\YMDCIGAI\MC900432612[1].PNG">
            <a:extLst>
              <a:ext uri="{FF2B5EF4-FFF2-40B4-BE49-F238E27FC236}">
                <a16:creationId xmlns:a16="http://schemas.microsoft.com/office/drawing/2014/main" id="{9738622F-B9D1-44D7-AA62-A83EDCD6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76475"/>
            <a:ext cx="9350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TEMP\Temporary Internet Files\Content.IE5\YMDCIGAI\MC900432611[1].PNG">
            <a:extLst>
              <a:ext uri="{FF2B5EF4-FFF2-40B4-BE49-F238E27FC236}">
                <a16:creationId xmlns:a16="http://schemas.microsoft.com/office/drawing/2014/main" id="{EE77F3AB-457D-49A0-B485-E1A193D8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1" y="3213100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TEMP\Temporary Internet Files\Content.IE5\B4FE7YQ7\MC900432609[1].PNG">
            <a:extLst>
              <a:ext uri="{FF2B5EF4-FFF2-40B4-BE49-F238E27FC236}">
                <a16:creationId xmlns:a16="http://schemas.microsoft.com/office/drawing/2014/main" id="{7EDD3B8F-F633-4B03-9A93-84882151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981075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TEMP\Temporary Internet Files\Content.IE5\YMDCIGAI\MC900432611[1].PNG">
            <a:extLst>
              <a:ext uri="{FF2B5EF4-FFF2-40B4-BE49-F238E27FC236}">
                <a16:creationId xmlns:a16="http://schemas.microsoft.com/office/drawing/2014/main" id="{0F4D30A5-0141-4428-83DB-0F53FE37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55165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TEMP\Temporary Internet Files\Content.IE5\B4FE7YQ7\MC900431614[1].PNG">
            <a:extLst>
              <a:ext uri="{FF2B5EF4-FFF2-40B4-BE49-F238E27FC236}">
                <a16:creationId xmlns:a16="http://schemas.microsoft.com/office/drawing/2014/main" id="{18B5A07B-CBEF-4B11-A34D-7CC4DDBC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3573463"/>
            <a:ext cx="11525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TEMP\Temporary Internet Files\Content.IE5\B4FE7YQ7\MC900432609[1].PNG">
            <a:extLst>
              <a:ext uri="{FF2B5EF4-FFF2-40B4-BE49-F238E27FC236}">
                <a16:creationId xmlns:a16="http://schemas.microsoft.com/office/drawing/2014/main" id="{A67B7338-2D75-42BE-A510-AB6692FA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57564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TEMP\Temporary Internet Files\Content.IE5\LRMUQENF\MC900431601[1].PNG">
            <a:extLst>
              <a:ext uri="{FF2B5EF4-FFF2-40B4-BE49-F238E27FC236}">
                <a16:creationId xmlns:a16="http://schemas.microsoft.com/office/drawing/2014/main" id="{5FE71126-C538-4CAA-978B-2F6E112A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88914"/>
            <a:ext cx="10080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TEMP\Temporary Internet Files\Content.IE5\B4FE7YQ7\MC900432610[1].PNG">
            <a:extLst>
              <a:ext uri="{FF2B5EF4-FFF2-40B4-BE49-F238E27FC236}">
                <a16:creationId xmlns:a16="http://schemas.microsoft.com/office/drawing/2014/main" id="{4A0A4DAF-8556-49F7-8871-AF7AB494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04814"/>
            <a:ext cx="10080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TEMP\Temporary Internet Files\Content.IE5\YMDCIGAI\MC900432611[1].PNG">
            <a:extLst>
              <a:ext uri="{FF2B5EF4-FFF2-40B4-BE49-F238E27FC236}">
                <a16:creationId xmlns:a16="http://schemas.microsoft.com/office/drawing/2014/main" id="{86312B18-3252-4478-938A-96B9D51B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844676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12B029-4EB7-48E7-B0DF-88210C64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5157788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 znanja,želi učiti,oštećenje vida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718F83-CA31-447B-963B-91DE4469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4797426"/>
            <a:ext cx="2447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Hiperaktivan,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bez</a:t>
            </a:r>
            <a:r>
              <a:rPr lang="hr-HR" altLang="sr-Latn-RS" sz="1800" b="1">
                <a:solidFill>
                  <a:schemeClr val="tx1"/>
                </a:solidFill>
              </a:rPr>
              <a:t> </a:t>
            </a:r>
            <a:r>
              <a:rPr lang="hr-HR" altLang="sr-Latn-RS" sz="1800">
                <a:solidFill>
                  <a:schemeClr val="tx1"/>
                </a:solidFill>
              </a:rPr>
              <a:t>interesa,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puno priča,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ometa ostale,teškoće čitanja,pisanja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FEFD5C-8E46-4FD7-8FCF-6BC67FFB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2852739"/>
            <a:ext cx="21605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>
                <a:solidFill>
                  <a:schemeClr val="tx1"/>
                </a:solidFill>
              </a:rPr>
              <a:t>Zadovoljavajućeg znanja,izrazito </a:t>
            </a:r>
            <a:r>
              <a:rPr lang="hr-HR" altLang="sr-Latn-RS" sz="1600" b="1">
                <a:solidFill>
                  <a:schemeClr val="tx1"/>
                </a:solidFill>
              </a:rPr>
              <a:t>hiperaktivan</a:t>
            </a:r>
            <a:r>
              <a:rPr lang="hr-HR" altLang="sr-Latn-RS" sz="1600">
                <a:solidFill>
                  <a:schemeClr val="tx1"/>
                </a:solidFill>
              </a:rPr>
              <a:t>-fizički i verbalno,učenik s psihičkim poremećajem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8803B3-7D91-4043-928A-1E1F5BC8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2708276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Niska razina </a:t>
            </a:r>
            <a:r>
              <a:rPr lang="hr-HR" altLang="sr-Latn-RS" sz="1800">
                <a:solidFill>
                  <a:schemeClr val="tx1"/>
                </a:solidFill>
              </a:rPr>
              <a:t>znanja,potrebno joj je puno vremena i vođenje,teškoće pisanja,čitanja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35853-3807-46E2-9C77-3C4344F7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1" y="1125539"/>
            <a:ext cx="2232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Izuzetno vrijedan,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zainteresiran,miran, tih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497620-23F2-48CE-9875-4096239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476250"/>
            <a:ext cx="2771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znanja,izražena adolescentna kriza,promjenjivo ponašanje</a:t>
            </a:r>
            <a:r>
              <a:rPr lang="hr-HR" altLang="sr-Latn-RS" sz="1800" b="1">
                <a:solidFill>
                  <a:schemeClr val="tx1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hiperaktivnost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0610A7-CD23-48E6-94C2-C124D27F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445125"/>
            <a:ext cx="3097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Niža razina </a:t>
            </a:r>
            <a:r>
              <a:rPr lang="hr-HR" altLang="sr-Latn-RS" sz="1800">
                <a:solidFill>
                  <a:schemeClr val="tx1"/>
                </a:solidFill>
              </a:rPr>
              <a:t>znanja,potrebno vođenje u radu,izražene  emocionalne teškoće,</a:t>
            </a:r>
            <a:r>
              <a:rPr lang="hr-HR" altLang="sr-Latn-RS" sz="1800" b="1">
                <a:solidFill>
                  <a:schemeClr val="tx1"/>
                </a:solidFill>
              </a:rPr>
              <a:t>hiperaktivnost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5534B-04AE-401B-AFF4-66B09DCDC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33826"/>
            <a:ext cx="194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znanja,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hiperaktivna</a:t>
            </a:r>
            <a:r>
              <a:rPr lang="hr-HR" altLang="sr-Latn-RS" sz="1800">
                <a:solidFill>
                  <a:schemeClr val="tx1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emocionalno nestabilna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2B7AFD-6A81-4906-8C87-3BE1DA10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149725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Prosječnog  znanja,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odbija rad,”facebook ovisnik”, učenica s psihičkim poremećajem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3DD10-9136-45CE-B718-A29FB0DAA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2420938"/>
            <a:ext cx="2232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Niska razina </a:t>
            </a:r>
            <a:r>
              <a:rPr lang="hr-HR" altLang="sr-Latn-RS" sz="1800">
                <a:solidFill>
                  <a:schemeClr val="tx1"/>
                </a:solidFill>
              </a:rPr>
              <a:t>znanja,potrebna stalna pomoć,trudi se,teškoće pisanja čitanja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1EEA69-5115-4953-9BB9-851B5339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412875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</a:rPr>
              <a:t>Niska</a:t>
            </a:r>
            <a:r>
              <a:rPr lang="hr-HR" altLang="sr-Latn-RS" sz="1800">
                <a:solidFill>
                  <a:schemeClr val="tx1"/>
                </a:solidFill>
              </a:rPr>
              <a:t> razina znanja,promjenjivog interesa,izrazito verbalno agresivna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C73F1E-F0B6-4CF0-B50D-A602ABA4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88913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F2F2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Natprosječnog znanja,</a:t>
            </a:r>
            <a:r>
              <a:rPr lang="hr-HR" altLang="sr-Latn-RS" sz="1800" b="1">
                <a:solidFill>
                  <a:schemeClr val="tx1"/>
                </a:solidFill>
              </a:rPr>
              <a:t>hiperaktivan,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učenik s psihičkim poremećajem</a:t>
            </a:r>
          </a:p>
        </p:txBody>
      </p:sp>
      <p:pic>
        <p:nvPicPr>
          <p:cNvPr id="31" name="Picture 30" descr="C:\TEMP\Temporary Internet Files\Content.IE5\B4FE7YQ7\MC900431614[1].PNG">
            <a:extLst>
              <a:ext uri="{FF2B5EF4-FFF2-40B4-BE49-F238E27FC236}">
                <a16:creationId xmlns:a16="http://schemas.microsoft.com/office/drawing/2014/main" id="{12E30709-70E9-4EAC-A7D6-985135BD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92376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1F8CAE-8A99-450B-BC34-7498406AF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 učenike po prilagođenom programu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CE7FEC-2971-4354-8129-7EE0374C6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moramo individualizirati nastavu</a:t>
            </a:r>
          </a:p>
        </p:txBody>
      </p:sp>
    </p:spTree>
    <p:extLst>
      <p:ext uri="{BB962C8B-B14F-4D97-AF65-F5344CB8AC3E}">
        <p14:creationId xmlns:p14="http://schemas.microsoft.com/office/powerpoint/2010/main" val="16987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2C9FA-45F9-41B9-81E4-F99D6EA1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60351"/>
            <a:ext cx="8229600" cy="8556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dirty="0">
                <a:solidFill>
                  <a:srgbClr val="2FF12F"/>
                </a:solidFill>
              </a:rPr>
              <a:t>SKUPINE UČENIKA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72538D8-D245-43D6-96D8-CAC07101FB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1295401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6225F9-F7AC-434D-B164-AE6913354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Za učenike s posebnim potrebama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B650A3-6FBB-4346-BD04-ECCC221A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753606" cy="538770"/>
          </a:xfrm>
        </p:spPr>
        <p:txBody>
          <a:bodyPr>
            <a:normAutofit/>
          </a:bodyPr>
          <a:lstStyle/>
          <a:p>
            <a:r>
              <a:rPr lang="hr-HR" dirty="0"/>
              <a:t>prilagoditi nastavu potrebama učenika</a:t>
            </a:r>
          </a:p>
        </p:txBody>
      </p:sp>
    </p:spTree>
    <p:extLst>
      <p:ext uri="{BB962C8B-B14F-4D97-AF65-F5344CB8AC3E}">
        <p14:creationId xmlns:p14="http://schemas.microsoft.com/office/powerpoint/2010/main" val="22867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B337F04-DCB9-412F-BC17-A74551949E76}"/>
              </a:ext>
            </a:extLst>
          </p:cNvPr>
          <p:cNvSpPr txBox="1">
            <a:spLocks/>
          </p:cNvSpPr>
          <p:nvPr/>
        </p:nvSpPr>
        <p:spPr>
          <a:xfrm>
            <a:off x="2135188" y="692151"/>
            <a:ext cx="8151812" cy="4824413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/>
          <a:p>
            <a:pPr marL="172720" indent="-172720" algn="ctr"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3900" b="1" dirty="0">
                <a:solidFill>
                  <a:schemeClr val="tx2">
                    <a:lumMod val="60000"/>
                    <a:lumOff val="40000"/>
                  </a:schemeClr>
                </a:solidFill>
                <a:cs typeface="Segoe UI"/>
              </a:rPr>
              <a:t>INDIVIDUALIZIRANI</a:t>
            </a:r>
            <a:r>
              <a:rPr lang="hr-HR" sz="3900" b="1" dirty="0">
                <a:solidFill>
                  <a:schemeClr val="accent2">
                    <a:lumMod val="75000"/>
                  </a:schemeClr>
                </a:solidFill>
                <a:cs typeface="Segoe UI"/>
              </a:rPr>
              <a:t>  ODGOJNO -OBRAZOVNI PROGRAM  (IOOP)</a:t>
            </a:r>
            <a:r>
              <a:rPr lang="hr-HR" sz="3900" b="1" dirty="0">
                <a:solidFill>
                  <a:srgbClr val="2FF12F"/>
                </a:solidFill>
                <a:cs typeface="Segoe UI"/>
              </a:rPr>
              <a:t> </a:t>
            </a:r>
            <a:endParaRPr lang="en-US"/>
          </a:p>
          <a:p>
            <a:pPr marL="172720" indent="-172720"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endParaRPr lang="hr-HR" sz="3900" b="1" dirty="0">
              <a:solidFill>
                <a:srgbClr val="92D050"/>
              </a:solidFill>
              <a:cs typeface="Segoe UI" pitchFamily="34" charset="0"/>
            </a:endParaRPr>
          </a:p>
          <a:p>
            <a:pPr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4400" dirty="0">
                <a:cs typeface="Segoe UI"/>
              </a:rPr>
              <a:t>Program  izrađen  za točno  određenog učenika</a:t>
            </a:r>
          </a:p>
          <a:p>
            <a:pPr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4400" dirty="0">
                <a:cs typeface="Segoe UI"/>
              </a:rPr>
              <a:t>Precizira ciljeve  koje učenik  treba postići tijekom postavljenog razdoblja</a:t>
            </a:r>
            <a:endParaRPr lang="hr-HR"/>
          </a:p>
          <a:p>
            <a:pPr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4400" dirty="0">
                <a:cs typeface="Segoe UI"/>
              </a:rPr>
              <a:t>Digitalna bilježnica nam pomaže individualizirati program za svakoga učenika. </a:t>
            </a:r>
            <a:endParaRPr lang="hr-HR" sz="4400" dirty="0"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2DD4B7-D59D-4F1F-9E2D-27F5A1B2D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775283"/>
              </p:ext>
            </p:extLst>
          </p:nvPr>
        </p:nvGraphicFramePr>
        <p:xfrm>
          <a:off x="2315928" y="1310614"/>
          <a:ext cx="72728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65A3A3-6F12-4197-8F97-2CC09D34969C}"/>
              </a:ext>
            </a:extLst>
          </p:cNvPr>
          <p:cNvSpPr txBox="1"/>
          <p:nvPr/>
        </p:nvSpPr>
        <p:spPr>
          <a:xfrm>
            <a:off x="2063751" y="188914"/>
            <a:ext cx="7777163" cy="719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CF1E5F-5C21-4651-8B2D-6D86AB78063C}"/>
              </a:ext>
            </a:extLst>
          </p:cNvPr>
          <p:cNvSpPr/>
          <p:nvPr/>
        </p:nvSpPr>
        <p:spPr>
          <a:xfrm>
            <a:off x="1992314" y="260351"/>
            <a:ext cx="81359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 algn="ctr"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3600" b="1" dirty="0">
                <a:solidFill>
                  <a:srgbClr val="92D050"/>
                </a:solidFill>
                <a:cs typeface="Segoe UI" pitchFamily="34" charset="0"/>
              </a:rPr>
              <a:t>IZRADA IOOP-A TEMELJI SE NA PROCJENI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10595-9545-4276-98C6-5CFD9E7BADB0}"/>
              </a:ext>
            </a:extLst>
          </p:cNvPr>
          <p:cNvSpPr txBox="1"/>
          <p:nvPr/>
        </p:nvSpPr>
        <p:spPr>
          <a:xfrm>
            <a:off x="2495550" y="333376"/>
            <a:ext cx="6985000" cy="5746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4000" b="1" dirty="0">
                <a:solidFill>
                  <a:srgbClr val="2FF12F"/>
                </a:solidFill>
                <a:latin typeface="Perpetua" pitchFamily="18" charset="0"/>
                <a:ea typeface="+mj-ea"/>
                <a:cs typeface="+mj-cs"/>
              </a:rPr>
              <a:t>ETAPE U IZRADI IOOP-A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330458-0160-400C-A5A3-2712BF256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563267"/>
              </p:ext>
            </p:extLst>
          </p:nvPr>
        </p:nvGraphicFramePr>
        <p:xfrm>
          <a:off x="2567608" y="1196752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68442EA-1944-4472-A880-882B3026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b="1" dirty="0"/>
              <a:t>Preporuke za individualizirani pristup</a:t>
            </a:r>
            <a:br>
              <a:rPr lang="hr-HR" altLang="sr-Latn-RS" b="1" dirty="0"/>
            </a:br>
            <a:r>
              <a:rPr lang="hr-HR" altLang="sr-Latn-RS" b="1" dirty="0"/>
              <a:t>uz pomoć digitalnih bilježnica</a:t>
            </a:r>
          </a:p>
        </p:txBody>
      </p:sp>
      <p:sp>
        <p:nvSpPr>
          <p:cNvPr id="11267" name="Rezervirano mjesto sadržaja 2">
            <a:extLst>
              <a:ext uri="{FF2B5EF4-FFF2-40B4-BE49-F238E27FC236}">
                <a16:creationId xmlns:a16="http://schemas.microsoft.com/office/drawing/2014/main" id="{1E1AA55C-7AB3-4BEE-BD75-A57399D4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30464" cy="393692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hr-HR" altLang="sr-Latn-RS" sz="5100" dirty="0"/>
              <a:t>Ako piše pismenu provjeru znanja potrebno je smanjiti broj zadataka (ne odnosi se na prilagodbu sadržaja)</a:t>
            </a:r>
          </a:p>
          <a:p>
            <a:r>
              <a:rPr lang="hr-HR" altLang="sr-Latn-RS" sz="5100" dirty="0"/>
              <a:t>U pismenim provjerama dati prednost pitanjima na zaokruživanje (manje pisanja)</a:t>
            </a:r>
          </a:p>
          <a:p>
            <a:r>
              <a:rPr lang="hr-HR" altLang="sr-Latn-RS" sz="5100" dirty="0"/>
              <a:t>Uvažiti teškoće kod prepisivanja, odnosno situacija kada se pažnja istovremeno  dijeli na više zadataka, ali </a:t>
            </a:r>
            <a:r>
              <a:rPr lang="hr-HR" altLang="sr-Latn-RS" sz="5100" b="1" dirty="0"/>
              <a:t>dogovoriti način da mu se osigura materijal za učenje (u osobnom prostoru digitalne bilježnice)</a:t>
            </a:r>
          </a:p>
          <a:p>
            <a:r>
              <a:rPr lang="hr-HR" altLang="sr-Latn-RS" sz="5100" dirty="0"/>
              <a:t>Ne ocjenjivati urednost rukopisa, dakle učenik može pisati i u digitalnu bilježnicu, a nastavnik  pogreške pri pisanju može podvući.</a:t>
            </a:r>
          </a:p>
          <a:p>
            <a:pPr>
              <a:buFont typeface="Arial" panose="020B0604020202020204" pitchFamily="34" charset="0"/>
              <a:buNone/>
            </a:pPr>
            <a:endParaRPr lang="hr-HR" altLang="sr-Latn-R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E9845791-294F-4DDC-89FA-4C7C51AF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1"/>
            <a:ext cx="4203700" cy="1116013"/>
          </a:xfrm>
        </p:spPr>
        <p:txBody>
          <a:bodyPr>
            <a:normAutofit fontScale="9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hr-HR" altLang="sr-Latn-RS" b="1"/>
              <a:t>Prilagodbe vezane uz </a:t>
            </a:r>
            <a:br>
              <a:rPr lang="hr-HR" altLang="sr-Latn-RS" b="1"/>
            </a:br>
            <a:r>
              <a:rPr lang="hr-HR" altLang="sr-Latn-RS" b="1"/>
              <a:t>loš rukopis</a:t>
            </a:r>
          </a:p>
        </p:txBody>
      </p:sp>
      <p:sp>
        <p:nvSpPr>
          <p:cNvPr id="12291" name="Rezervirano mjesto sadržaja 2">
            <a:extLst>
              <a:ext uri="{FF2B5EF4-FFF2-40B4-BE49-F238E27FC236}">
                <a16:creationId xmlns:a16="http://schemas.microsoft.com/office/drawing/2014/main" id="{45CC1690-5B3C-4503-A69B-AFBA4684E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463" y="1341438"/>
            <a:ext cx="8229600" cy="46799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altLang="sr-Latn-RS" sz="2800" dirty="0"/>
              <a:t>Često prisutno kod učenika s  </a:t>
            </a:r>
          </a:p>
          <a:p>
            <a:pPr>
              <a:buNone/>
            </a:pPr>
            <a:r>
              <a:rPr lang="hr-HR" altLang="sr-Latn-RS" sz="2800" dirty="0"/>
              <a:t>  smetnjama u učenju i ADHD-om </a:t>
            </a:r>
          </a:p>
          <a:p>
            <a:r>
              <a:rPr lang="hr-HR" altLang="sr-Latn-RS" sz="2800" b="1" dirty="0"/>
              <a:t>Ocjenjivati sadržaj, a ne rukopis</a:t>
            </a:r>
          </a:p>
          <a:p>
            <a:r>
              <a:rPr lang="hr-HR" altLang="sr-Latn-RS" sz="2800" dirty="0"/>
              <a:t>Težište na ispitivanju učenika više usmenim putem</a:t>
            </a:r>
          </a:p>
          <a:p>
            <a:r>
              <a:rPr lang="hr-HR" altLang="sr-Latn-RS" sz="2800" dirty="0"/>
              <a:t>Ne zamarati učenika suvišnim prepisivanjem</a:t>
            </a:r>
          </a:p>
          <a:p>
            <a:r>
              <a:rPr lang="hr-HR" altLang="sr-Latn-RS" sz="2800" b="1" dirty="0"/>
              <a:t>Unaprijed pripremiti materijale po kojima će učenik moći učiti</a:t>
            </a:r>
          </a:p>
          <a:p>
            <a:r>
              <a:rPr lang="hr-HR" altLang="sr-Latn-RS" sz="2800" b="1" dirty="0"/>
              <a:t>Imati na umu kako učenici ne mogu učiti iz svojih bilješki pa mu treba omogućiti materijal u biblioteci sadržaja digitalne bilježnice </a:t>
            </a:r>
          </a:p>
        </p:txBody>
      </p:sp>
      <p:pic>
        <p:nvPicPr>
          <p:cNvPr id="12292" name="Slika 3" descr="ploča učiteljica.JPG">
            <a:extLst>
              <a:ext uri="{FF2B5EF4-FFF2-40B4-BE49-F238E27FC236}">
                <a16:creationId xmlns:a16="http://schemas.microsoft.com/office/drawing/2014/main" id="{EA5051A3-32D5-4B8F-B705-F256EF72A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54" y="319728"/>
            <a:ext cx="29527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CB341C7-073A-437B-ABD8-8785EF50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2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E26B175-0BF4-4307-8FA4-4048EC6A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772660"/>
            <a:ext cx="5270500" cy="1233488"/>
          </a:xfrm>
        </p:spPr>
        <p:txBody>
          <a:bodyPr>
            <a:normAutofit fontScale="90000"/>
          </a:bodyPr>
          <a:lstStyle/>
          <a:p>
            <a:r>
              <a:rPr lang="hr-HR" altLang="sr-Latn-RS" b="1"/>
              <a:t>Prilagodbe vezane uz  teškoće u </a:t>
            </a:r>
            <a:br>
              <a:rPr lang="hr-HR" altLang="sr-Latn-RS" b="1"/>
            </a:br>
            <a:r>
              <a:rPr lang="hr-HR" altLang="sr-Latn-RS" b="1"/>
              <a:t>usvajanju uputa</a:t>
            </a:r>
          </a:p>
        </p:txBody>
      </p:sp>
      <p:sp>
        <p:nvSpPr>
          <p:cNvPr id="13315" name="Rezervirano mjesto sadržaja 2">
            <a:extLst>
              <a:ext uri="{FF2B5EF4-FFF2-40B4-BE49-F238E27FC236}">
                <a16:creationId xmlns:a16="http://schemas.microsoft.com/office/drawing/2014/main" id="{965759D6-BAEB-465B-ACE7-ACCC3E4C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463" y="2780507"/>
            <a:ext cx="8229600" cy="4608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altLang="sr-Latn-RS" sz="2800" b="1" dirty="0"/>
              <a:t>Upute zadavati jednu po jednu </a:t>
            </a:r>
          </a:p>
          <a:p>
            <a:r>
              <a:rPr lang="hr-HR" altLang="sr-Latn-RS" sz="2800" b="1" dirty="0"/>
              <a:t>Predvidjeti dulji vremenski period za usvajanje nekih tema</a:t>
            </a:r>
          </a:p>
          <a:p>
            <a:r>
              <a:rPr lang="hr-HR" altLang="sr-Latn-RS" sz="2800" b="1" dirty="0"/>
              <a:t>Provjeravati je li učenik razumio sadržaj, pojmove i definicije te dati  mu dodatna objašnjenja (unutar osobnog prostora digitalne bilježnice)</a:t>
            </a:r>
          </a:p>
          <a:p>
            <a:endParaRPr lang="hr-HR" altLang="sr-Latn-RS" dirty="0"/>
          </a:p>
        </p:txBody>
      </p:sp>
      <p:pic>
        <p:nvPicPr>
          <p:cNvPr id="13316" name="Slika 3" descr="sova knjiga.JPG">
            <a:extLst>
              <a:ext uri="{FF2B5EF4-FFF2-40B4-BE49-F238E27FC236}">
                <a16:creationId xmlns:a16="http://schemas.microsoft.com/office/drawing/2014/main" id="{F2DFED5E-ECB0-4189-9DBF-656C6DDD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19" y="548482"/>
            <a:ext cx="23764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F7F23F-1BDD-4C3D-9EC1-E44FC212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484313"/>
            <a:ext cx="8305800" cy="4525962"/>
          </a:xfrm>
        </p:spPr>
        <p:txBody>
          <a:bodyPr rtlCol="0">
            <a:normAutofit fontScale="25000" lnSpcReduction="20000"/>
          </a:bodyPr>
          <a:lstStyle/>
          <a:p>
            <a:pPr marL="742950" indent="-742950">
              <a:buFont typeface="+mj-lt"/>
              <a:buAutoNum type="arabicPeriod"/>
              <a:defRPr/>
            </a:pPr>
            <a:endParaRPr lang="hr-HR" sz="3600" dirty="0"/>
          </a:p>
          <a:p>
            <a:pPr marL="742950" indent="-742950">
              <a:buBlip>
                <a:blip r:embed="rId2"/>
              </a:buBlip>
              <a:defRPr/>
            </a:pPr>
            <a:r>
              <a:rPr lang="hr-HR" sz="14400" dirty="0"/>
              <a:t>Prilagodbe  nastavnih sadržaja</a:t>
            </a:r>
          </a:p>
          <a:p>
            <a:pPr marL="742950" indent="-742950">
              <a:buBlip>
                <a:blip r:embed="rId2"/>
              </a:buBlip>
              <a:defRPr/>
            </a:pPr>
            <a:r>
              <a:rPr lang="hr-HR" sz="14400" dirty="0"/>
              <a:t>Prezentacija nastavnih sadržaja</a:t>
            </a:r>
          </a:p>
          <a:p>
            <a:pPr marL="742950" indent="-742950">
              <a:buBlip>
                <a:blip r:embed="rId2"/>
              </a:buBlip>
              <a:defRPr/>
            </a:pPr>
            <a:r>
              <a:rPr lang="hr-HR" sz="14400" dirty="0"/>
              <a:t>Opsega i težine zadataka</a:t>
            </a:r>
          </a:p>
          <a:p>
            <a:pPr marL="742950" indent="-742950">
              <a:buBlip>
                <a:blip r:embed="rId2"/>
              </a:buBlip>
              <a:defRPr/>
            </a:pPr>
            <a:r>
              <a:rPr lang="hr-HR" sz="14400" dirty="0"/>
              <a:t>Vremena</a:t>
            </a:r>
          </a:p>
          <a:p>
            <a:pPr marL="742950" indent="-742950">
              <a:buBlip>
                <a:blip r:embed="rId2"/>
              </a:buBlip>
              <a:defRPr/>
            </a:pPr>
            <a:r>
              <a:rPr lang="hr-HR" sz="14400" dirty="0"/>
              <a:t>Stupnja pomoći</a:t>
            </a:r>
          </a:p>
          <a:p>
            <a:pPr marL="742950" indent="-742950">
              <a:buBlip>
                <a:blip r:embed="rId2"/>
              </a:buBlip>
              <a:defRPr/>
            </a:pPr>
            <a:r>
              <a:rPr lang="hr-HR" sz="14400" dirty="0"/>
              <a:t>Prostorne</a:t>
            </a:r>
          </a:p>
          <a:p>
            <a:pPr marL="742950" indent="-742950">
              <a:buBlip>
                <a:blip r:embed="rId2"/>
              </a:buBlip>
              <a:defRPr/>
            </a:pPr>
            <a:r>
              <a:rPr lang="hr-HR" sz="14400" dirty="0"/>
              <a:t>Provjere  znanja</a:t>
            </a:r>
          </a:p>
          <a:p>
            <a:pPr marL="742950" indent="-742950">
              <a:buBlip>
                <a:blip r:embed="rId2"/>
              </a:buBlip>
              <a:defRPr/>
            </a:pPr>
            <a:endParaRPr lang="hr-HR" sz="3600" dirty="0"/>
          </a:p>
          <a:p>
            <a:pPr marL="742950" indent="-742950">
              <a:buBlip>
                <a:blip r:embed="rId2"/>
              </a:buBlip>
              <a:defRPr/>
            </a:pPr>
            <a:endParaRPr lang="hr-HR" sz="3600" dirty="0"/>
          </a:p>
          <a:p>
            <a:pPr marL="742950" indent="-742950">
              <a:buBlip>
                <a:blip r:embed="rId2"/>
              </a:buBlip>
              <a:defRPr/>
            </a:pPr>
            <a:endParaRPr lang="hr-HR" sz="3600" dirty="0"/>
          </a:p>
          <a:p>
            <a:pPr marL="742950" indent="-742950">
              <a:buNone/>
              <a:defRPr/>
            </a:pPr>
            <a:r>
              <a:rPr lang="hr-HR" sz="3600" dirty="0"/>
              <a:t> </a:t>
            </a:r>
          </a:p>
          <a:p>
            <a:pPr>
              <a:buNone/>
              <a:defRPr/>
            </a:pPr>
            <a:endParaRPr lang="hr-H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32828-CD97-45D5-9DE2-8B69200B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476251"/>
            <a:ext cx="8229600" cy="6397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sz="5400" dirty="0">
                <a:solidFill>
                  <a:srgbClr val="2FF12F"/>
                </a:solidFill>
              </a:rPr>
              <a:t>PRILAGODBE  U RADU 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1E945-23A5-469C-8B99-C14A57C2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1"/>
            <a:ext cx="8991600" cy="1116013"/>
          </a:xfrm>
        </p:spPr>
        <p:txBody>
          <a:bodyPr>
            <a:normAutofit fontScale="9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hr-HR" altLang="sr-Latn-RS">
                <a:solidFill>
                  <a:srgbClr val="2FF12F"/>
                </a:solidFill>
              </a:rPr>
              <a:t>PRILAGODBE  </a:t>
            </a:r>
            <a:br>
              <a:rPr lang="hr-HR" altLang="sr-Latn-RS">
                <a:solidFill>
                  <a:srgbClr val="2FF12F"/>
                </a:solidFill>
              </a:rPr>
            </a:br>
            <a:r>
              <a:rPr lang="hr-HR" altLang="sr-Latn-RS">
                <a:solidFill>
                  <a:srgbClr val="2FF12F"/>
                </a:solidFill>
              </a:rPr>
              <a:t>  NASTAVNIH SADRŽAJA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9E5F4-751F-47D3-B1A0-19F0DC87A6B9}"/>
              </a:ext>
            </a:extLst>
          </p:cNvPr>
          <p:cNvSpPr/>
          <p:nvPr/>
        </p:nvSpPr>
        <p:spPr>
          <a:xfrm>
            <a:off x="2639616" y="1628800"/>
            <a:ext cx="2592288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4400" b="1" dirty="0">
                <a:solidFill>
                  <a:schemeClr val="tx1"/>
                </a:solidFill>
              </a:rPr>
              <a:t>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E98A2E-7F40-4AAE-B223-374553D415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080" y="1628800"/>
            <a:ext cx="2592288" cy="1080120"/>
          </a:xfrm>
          <a:ln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>
                  <a:lumMod val="95000"/>
                </a:schemeClr>
              </a:buClr>
              <a:defRPr/>
            </a:pPr>
            <a:r>
              <a:rPr lang="hr-HR" sz="4400" b="1" dirty="0">
                <a:solidFill>
                  <a:srgbClr val="2FF12F"/>
                </a:solidFill>
              </a:rPr>
              <a:t>NE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0E2DB9A-DDDB-4D02-8491-C2C9CD9E678B}"/>
              </a:ext>
            </a:extLst>
          </p:cNvPr>
          <p:cNvSpPr/>
          <p:nvPr/>
        </p:nvSpPr>
        <p:spPr>
          <a:xfrm>
            <a:off x="3719513" y="2708275"/>
            <a:ext cx="3603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6D65DF-D22A-478E-AE88-7A67649F50D8}"/>
              </a:ext>
            </a:extLst>
          </p:cNvPr>
          <p:cNvSpPr/>
          <p:nvPr/>
        </p:nvSpPr>
        <p:spPr>
          <a:xfrm>
            <a:off x="2423592" y="3356992"/>
            <a:ext cx="3096344" cy="1080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U KOJOJ MJERI ?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3FDB1DE-B39E-45BE-8824-A361B54D7760}"/>
              </a:ext>
            </a:extLst>
          </p:cNvPr>
          <p:cNvSpPr/>
          <p:nvPr/>
        </p:nvSpPr>
        <p:spPr>
          <a:xfrm>
            <a:off x="5448300" y="3644901"/>
            <a:ext cx="10795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37708C-D1B2-49D7-B493-2476DB0A4737}"/>
              </a:ext>
            </a:extLst>
          </p:cNvPr>
          <p:cNvSpPr/>
          <p:nvPr/>
        </p:nvSpPr>
        <p:spPr>
          <a:xfrm>
            <a:off x="6528048" y="3212976"/>
            <a:ext cx="3096344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b="1" dirty="0">
                <a:solidFill>
                  <a:schemeClr val="tx1"/>
                </a:solidFill>
              </a:rPr>
              <a:t>Ovisno o specifičnostima učenika i obrazovnim potrebama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13CAA-193D-4BDC-A282-2DB561635165}"/>
              </a:ext>
            </a:extLst>
          </p:cNvPr>
          <p:cNvSpPr txBox="1"/>
          <p:nvPr/>
        </p:nvSpPr>
        <p:spPr>
          <a:xfrm>
            <a:off x="5664200" y="1628776"/>
            <a:ext cx="719138" cy="9366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hr-HR" sz="9600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EEBC4-3800-4DB6-8E6D-5EAC004B6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9288" y="2133601"/>
            <a:ext cx="3816350" cy="3311525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Snimke tekstova, ulomaka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Jačina glasa 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Naglašavanje važnosti pojedinih dijelova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2500" dirty="0"/>
              <a:t>Čitanje zadataka 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hr-HR" sz="2500" dirty="0"/>
              <a:t>   naglas, objasniti nepoznate pojmove </a:t>
            </a: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042CA-28FA-4CED-8569-188301035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4563" y="1989138"/>
            <a:ext cx="4392612" cy="4176712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Filmovi, slike, crteži, </a:t>
            </a:r>
            <a:r>
              <a:rPr lang="hr-HR" sz="9200" dirty="0" err="1"/>
              <a:t>posteri</a:t>
            </a:r>
            <a:r>
              <a:rPr lang="hr-HR" sz="9200" dirty="0"/>
              <a:t>, grafikoni, tablice, prezentacije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Pisati uvećanim slovima, podcrtavati, bojama isticati bitno, koristiti markere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Mentalne mape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Kartice za pojašnjenje pojmova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/>
              <a:t>Nastavni listići</a:t>
            </a:r>
          </a:p>
          <a:p>
            <a:pPr>
              <a:buClr>
                <a:schemeClr val="bg1">
                  <a:lumMod val="95000"/>
                </a:schemeClr>
              </a:buClr>
              <a:defRPr/>
            </a:pPr>
            <a:endParaRPr lang="hr-HR" dirty="0"/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521AB-D82C-44B4-953C-E6E0FA92AFC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640013" y="1409928"/>
            <a:ext cx="2743200" cy="5397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200" dirty="0">
                <a:solidFill>
                  <a:srgbClr val="FFC000"/>
                </a:solidFill>
              </a:rPr>
              <a:t>AUDITIVNE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7AEB8-C541-458E-B2ED-7D563C47AE7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032625" y="1341438"/>
            <a:ext cx="2743200" cy="5397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200">
                <a:solidFill>
                  <a:srgbClr val="FFC000"/>
                </a:solidFill>
              </a:rPr>
              <a:t>VIZUALNE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CF9EF6-0360-4F33-8946-1E03C4E6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874" y="347096"/>
            <a:ext cx="9144000" cy="1044575"/>
          </a:xfrm>
        </p:spPr>
        <p:txBody>
          <a:bodyPr>
            <a:normAutofit fontScale="90000"/>
          </a:bodyPr>
          <a:lstStyle/>
          <a:p>
            <a:pPr>
              <a:buClr>
                <a:schemeClr val="bg1">
                  <a:lumMod val="95000"/>
                </a:schemeClr>
              </a:buClr>
              <a:defRPr/>
            </a:pPr>
            <a:r>
              <a:rPr lang="hr-HR" altLang="sr-Latn-RS" b="1" dirty="0">
                <a:solidFill>
                  <a:srgbClr val="2FF12F"/>
                </a:solidFill>
              </a:rPr>
              <a:t>PRILAGODE U  </a:t>
            </a:r>
            <a:r>
              <a:rPr lang="hr-HR" altLang="sr-Latn-RS" b="1" dirty="0">
                <a:solidFill>
                  <a:srgbClr val="FFC000"/>
                </a:solidFill>
              </a:rPr>
              <a:t>PREZENTACIJI</a:t>
            </a:r>
            <a:r>
              <a:rPr lang="hr-HR" altLang="sr-Latn-RS" b="1" dirty="0">
                <a:solidFill>
                  <a:srgbClr val="2FF12F"/>
                </a:solidFill>
              </a:rPr>
              <a:t>   SADRŽAJA koje</a:t>
            </a:r>
            <a:br>
              <a:rPr lang="hr-HR" altLang="sr-Latn-RS" b="1" dirty="0">
                <a:solidFill>
                  <a:srgbClr val="2FF12F"/>
                </a:solidFill>
              </a:rPr>
            </a:br>
            <a:r>
              <a:rPr lang="hr-HR" altLang="sr-Latn-RS" b="1" dirty="0">
                <a:solidFill>
                  <a:srgbClr val="2FF12F"/>
                </a:solidFill>
              </a:rPr>
              <a:t>omogućuje digitalna bilježnica</a:t>
            </a:r>
            <a:endParaRPr lang="hr-HR" altLang="sr-Latn-RS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3ED9A2-C514-4AD3-995A-AD9361553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1992314" y="1365250"/>
            <a:ext cx="8196715" cy="47624"/>
          </a:xfrm>
        </p:spPr>
        <p:txBody>
          <a:bodyPr rtlCol="0">
            <a:normAutofit fontScale="25000" lnSpcReduction="20000"/>
          </a:bodyPr>
          <a:lstStyle/>
          <a:p>
            <a:pPr>
              <a:buClr>
                <a:schemeClr val="bg1">
                  <a:lumMod val="95000"/>
                </a:schemeClr>
              </a:buClr>
              <a:defRPr/>
            </a:pP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9B357D1-D7E9-4528-BFBA-F78251B8C8BE}"/>
              </a:ext>
            </a:extLst>
          </p:cNvPr>
          <p:cNvSpPr/>
          <p:nvPr/>
        </p:nvSpPr>
        <p:spPr>
          <a:xfrm>
            <a:off x="0" y="5627469"/>
            <a:ext cx="609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Koristiti  i izmjenjivati raznolike metode rada, sredstva i pomagala: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  <p:bldP spid="6" grpId="0" build="p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7528-14BB-4197-9ACD-E42ADE85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71" y="174171"/>
            <a:ext cx="8313220" cy="908503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b="1" dirty="0">
                <a:solidFill>
                  <a:srgbClr val="2FF12F"/>
                </a:solidFill>
              </a:rPr>
              <a:t>PRILAGODBE OPSEGA I TEŽINE ZADATAKA</a:t>
            </a:r>
            <a:r>
              <a:rPr lang="hr-HR" altLang="sr-Latn-RS" dirty="0">
                <a:solidFill>
                  <a:srgbClr val="2FF12F"/>
                </a:solidFill>
              </a:rPr>
              <a:t/>
            </a:r>
            <a:br>
              <a:rPr lang="hr-HR" altLang="sr-Latn-RS" dirty="0">
                <a:solidFill>
                  <a:srgbClr val="2FF12F"/>
                </a:solidFill>
              </a:rPr>
            </a:br>
            <a:endParaRPr lang="hr-HR" altLang="sr-Latn-RS" dirty="0">
              <a:solidFill>
                <a:srgbClr val="2FF12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AD203-285B-4C18-8C87-8E45543CE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6389" y="1417805"/>
            <a:ext cx="6588125" cy="4968875"/>
          </a:xfrm>
        </p:spPr>
        <p:txBody>
          <a:bodyPr rtlCol="0">
            <a:normAutofit/>
          </a:bodyPr>
          <a:lstStyle/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Smanjiti</a:t>
            </a:r>
            <a:r>
              <a:rPr lang="hr-HR" dirty="0"/>
              <a:t> broj zadataka, teksta, definicija, pojmova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Sažeti predviđene tekstove </a:t>
            </a:r>
            <a:r>
              <a:rPr lang="hr-HR" sz="1900" dirty="0"/>
              <a:t>(npr.obraditi dijelove lektire)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 Prezentirati samo </a:t>
            </a:r>
            <a:r>
              <a:rPr lang="hr-HR" dirty="0">
                <a:solidFill>
                  <a:srgbClr val="2FF12F"/>
                </a:solidFill>
              </a:rPr>
              <a:t>ključne</a:t>
            </a:r>
            <a:r>
              <a:rPr lang="hr-HR" dirty="0"/>
              <a:t>, </a:t>
            </a:r>
            <a:r>
              <a:rPr lang="hr-HR" dirty="0">
                <a:solidFill>
                  <a:srgbClr val="2FF12F"/>
                </a:solidFill>
              </a:rPr>
              <a:t>bitne</a:t>
            </a:r>
            <a:r>
              <a:rPr lang="hr-HR" dirty="0"/>
              <a:t> pojmove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Podijeliti</a:t>
            </a:r>
            <a:r>
              <a:rPr lang="hr-HR" dirty="0"/>
              <a:t> zadatak na više manjih cijelina 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Rasporediti</a:t>
            </a:r>
            <a:r>
              <a:rPr lang="hr-HR" dirty="0"/>
              <a:t> zadatke po težini </a:t>
            </a:r>
            <a:r>
              <a:rPr lang="hr-HR" sz="1900" b="1" dirty="0"/>
              <a:t>(lakši-teži-lakši)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Ponuditi</a:t>
            </a:r>
            <a:r>
              <a:rPr lang="hr-HR" dirty="0"/>
              <a:t> nekoliko odgovora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Rješavanje zadataka </a:t>
            </a:r>
            <a:r>
              <a:rPr lang="hr-HR" dirty="0">
                <a:solidFill>
                  <a:srgbClr val="2FF12F"/>
                </a:solidFill>
              </a:rPr>
              <a:t>nadopunjavanjem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Ostaviti </a:t>
            </a:r>
            <a:r>
              <a:rPr lang="hr-HR" dirty="0">
                <a:solidFill>
                  <a:srgbClr val="2FF12F"/>
                </a:solidFill>
              </a:rPr>
              <a:t>dovoljno</a:t>
            </a:r>
            <a:r>
              <a:rPr lang="hr-HR" dirty="0"/>
              <a:t> </a:t>
            </a:r>
            <a:r>
              <a:rPr lang="hr-HR" dirty="0">
                <a:solidFill>
                  <a:srgbClr val="2FF12F"/>
                </a:solidFill>
              </a:rPr>
              <a:t>prostora</a:t>
            </a:r>
            <a:r>
              <a:rPr lang="hr-HR" dirty="0"/>
              <a:t> za pisanje odgovora te označiti mjesto za odgovor </a:t>
            </a:r>
            <a:r>
              <a:rPr lang="hr-HR" sz="1900" dirty="0"/>
              <a:t>(</a:t>
            </a:r>
            <a:r>
              <a:rPr lang="hr-HR" sz="1900" dirty="0" err="1"/>
              <a:t>npr.crtama</a:t>
            </a:r>
            <a:r>
              <a:rPr lang="hr-HR" sz="1900" dirty="0"/>
              <a:t>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Izbjegavati</a:t>
            </a:r>
            <a:r>
              <a:rPr lang="hr-HR" dirty="0"/>
              <a:t> zadatke tipa “opiši, </a:t>
            </a:r>
            <a:r>
              <a:rPr lang="hr-HR" dirty="0" err="1"/>
              <a:t>zaključi..</a:t>
            </a:r>
            <a:r>
              <a:rPr lang="hr-HR" dirty="0"/>
              <a:t>.”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/>
              <a:t>Omogućiti </a:t>
            </a:r>
            <a:r>
              <a:rPr lang="hr-HR" dirty="0">
                <a:solidFill>
                  <a:srgbClr val="2FF12F"/>
                </a:solidFill>
              </a:rPr>
              <a:t>korištenje</a:t>
            </a:r>
            <a:r>
              <a:rPr lang="hr-HR" dirty="0"/>
              <a:t> </a:t>
            </a:r>
            <a:r>
              <a:rPr lang="hr-HR" dirty="0">
                <a:solidFill>
                  <a:srgbClr val="2FF12F"/>
                </a:solidFill>
              </a:rPr>
              <a:t>pomagala </a:t>
            </a:r>
            <a:r>
              <a:rPr lang="hr-HR" sz="1900" dirty="0"/>
              <a:t>(rječnik, udžbenik...)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r>
              <a:rPr lang="hr-HR" dirty="0">
                <a:solidFill>
                  <a:srgbClr val="2FF12F"/>
                </a:solidFill>
              </a:rPr>
              <a:t>Zamijeniti</a:t>
            </a:r>
            <a:r>
              <a:rPr lang="hr-HR" dirty="0"/>
              <a:t>  teže riječi “lakšim” </a:t>
            </a:r>
            <a:r>
              <a:rPr lang="hr-HR" sz="1900" dirty="0"/>
              <a:t>(npr.regenerirati –obnoviti)</a:t>
            </a:r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endParaRPr lang="hr-HR" dirty="0"/>
          </a:p>
          <a:p>
            <a:pPr>
              <a:buClr>
                <a:schemeClr val="bg1">
                  <a:lumMod val="95000"/>
                </a:schemeClr>
              </a:buClr>
              <a:buBlip>
                <a:blip r:embed="rId2"/>
              </a:buBlip>
              <a:defRPr/>
            </a:pPr>
            <a:endParaRPr lang="hr-HR" dirty="0"/>
          </a:p>
        </p:txBody>
      </p:sp>
      <p:pic>
        <p:nvPicPr>
          <p:cNvPr id="5" name="Content Placeholder 4" descr="C:\Users\eclipse\Downloads\tree_of_knowledge_book_swinging_500.gif">
            <a:extLst>
              <a:ext uri="{FF2B5EF4-FFF2-40B4-BE49-F238E27FC236}">
                <a16:creationId xmlns:a16="http://schemas.microsoft.com/office/drawing/2014/main" id="{DA722F8F-EBEF-4EED-A7D4-919596960958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082675"/>
            <a:ext cx="2124075" cy="2274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68EA5-1FF6-40D1-B4A0-A0A8FA19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9" y="333376"/>
            <a:ext cx="6573837" cy="6397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dirty="0"/>
              <a:t> </a:t>
            </a:r>
            <a:r>
              <a:rPr lang="hr-HR" dirty="0">
                <a:solidFill>
                  <a:srgbClr val="2FF12F"/>
                </a:solidFill>
              </a:rPr>
              <a:t>VREMENSKO PRILAGOĐAVANJE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A815741-08CB-468F-BC01-CA7D2A0CD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333375"/>
            <a:ext cx="2168525" cy="23749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DA504-0090-486B-8E90-1FE5A988DC90}"/>
              </a:ext>
            </a:extLst>
          </p:cNvPr>
          <p:cNvSpPr txBox="1"/>
          <p:nvPr/>
        </p:nvSpPr>
        <p:spPr>
          <a:xfrm>
            <a:off x="2063750" y="1268413"/>
            <a:ext cx="5545138" cy="4464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7F5DD-F1F0-4777-8654-E401CD1E9640}"/>
              </a:ext>
            </a:extLst>
          </p:cNvPr>
          <p:cNvSpPr txBox="1"/>
          <p:nvPr/>
        </p:nvSpPr>
        <p:spPr>
          <a:xfrm>
            <a:off x="2063750" y="2336575"/>
            <a:ext cx="6911975" cy="44640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67970" indent="-267970">
              <a:buBlip>
                <a:blip r:embed="rId3"/>
              </a:buBlip>
              <a:defRPr/>
            </a:pPr>
            <a:r>
              <a:rPr lang="hr-HR" sz="4000" dirty="0">
                <a:solidFill>
                  <a:schemeClr val="tx2"/>
                </a:solidFill>
                <a:ea typeface="+mj-ea"/>
                <a:cs typeface="+mj-cs"/>
              </a:rPr>
              <a:t>Omogućiti više vremena za rješavanje zadataka u osobnom prostoru digitalne bilježnice</a:t>
            </a:r>
            <a:endParaRPr lang="en-US" dirty="0">
              <a:solidFill>
                <a:schemeClr val="tx2"/>
              </a:solidFill>
              <a:ea typeface="+mj-ea"/>
              <a:cs typeface="+mj-cs"/>
            </a:endParaRPr>
          </a:p>
          <a:p>
            <a:pPr marL="267970" indent="-267970">
              <a:defRPr/>
            </a:pPr>
            <a:endParaRPr lang="hr-HR" sz="2400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buBlip>
                <a:blip r:embed="rId3"/>
              </a:buBlip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C9AC-9A63-4F81-9DDC-DA85DE81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DIGITALNA BILJEŽNICA OMOGUĆUJE </a:t>
            </a:r>
            <a:r>
              <a:rPr lang="en-US" dirty="0" err="1"/>
              <a:t>Bolju</a:t>
            </a:r>
            <a:r>
              <a:rPr lang="en-US" dirty="0"/>
              <a:t> </a:t>
            </a:r>
            <a:r>
              <a:rPr lang="en-US" dirty="0" err="1"/>
              <a:t>suradnju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93AA-77DB-4955-B0E3-743BE3DFE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Digitalna</a:t>
            </a:r>
            <a:r>
              <a:rPr lang="en-US" sz="2800" dirty="0"/>
              <a:t>  </a:t>
            </a:r>
            <a:r>
              <a:rPr lang="en-US" sz="2800" dirty="0" err="1"/>
              <a:t>bilježnica</a:t>
            </a:r>
            <a:r>
              <a:rPr lang="en-US" sz="2800" dirty="0"/>
              <a:t> </a:t>
            </a: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bolju</a:t>
            </a:r>
            <a:r>
              <a:rPr lang="en-US" sz="2800" dirty="0"/>
              <a:t>  </a:t>
            </a:r>
            <a:r>
              <a:rPr lang="en-US" sz="2800" dirty="0" err="1"/>
              <a:t>suradnju</a:t>
            </a:r>
          </a:p>
          <a:p>
            <a:pPr marL="0" indent="0">
              <a:buNone/>
            </a:pPr>
            <a:r>
              <a:rPr lang="en-US" sz="2800" dirty="0"/>
              <a:t> s </a:t>
            </a:r>
            <a:r>
              <a:rPr lang="en-US" sz="2800" dirty="0" err="1"/>
              <a:t>drugim</a:t>
            </a:r>
            <a:r>
              <a:rPr lang="en-US" sz="2800" dirty="0"/>
              <a:t> </a:t>
            </a:r>
            <a:r>
              <a:rPr lang="en-US" sz="2800" dirty="0" err="1"/>
              <a:t>učenicima</a:t>
            </a:r>
            <a:r>
              <a:rPr lang="en-US" sz="2800" dirty="0"/>
              <a:t> u </a:t>
            </a:r>
            <a:r>
              <a:rPr lang="en-US" sz="2800" dirty="0" err="1"/>
              <a:t>prostoru</a:t>
            </a:r>
            <a:r>
              <a:rPr lang="en-US" sz="2800" dirty="0"/>
              <a:t> za </a:t>
            </a:r>
            <a:r>
              <a:rPr lang="en-US" sz="2800" dirty="0" err="1"/>
              <a:t>suradnju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(u </a:t>
            </a:r>
            <a:r>
              <a:rPr lang="en-US" sz="2800" dirty="0" err="1"/>
              <a:t>školi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od </a:t>
            </a:r>
            <a:r>
              <a:rPr lang="en-US" sz="2800" dirty="0" err="1"/>
              <a:t>kuće</a:t>
            </a:r>
            <a:r>
              <a:rPr lang="en-US" sz="2800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15065-D6AF-4697-8D44-F0F781483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Rad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projektnim</a:t>
            </a:r>
            <a:r>
              <a:rPr lang="en-US" dirty="0"/>
              <a:t> </a:t>
            </a:r>
            <a:r>
              <a:rPr lang="en-US" dirty="0" err="1"/>
              <a:t>zadatcma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8C71AB-5D24-48C5-948A-268F5962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2687" y="3240478"/>
            <a:ext cx="2306637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981818-18BE-4880-B03D-42E429C0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hr-HR" b="1" dirty="0">
                <a:solidFill>
                  <a:srgbClr val="92D050"/>
                </a:solidFill>
              </a:rPr>
              <a:t>PROSTORNE PRILAGODBE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BE7771-F399-445B-90E2-FE409EC95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2924176"/>
            <a:ext cx="2306637" cy="2665413"/>
          </a:xfr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D1604738-0B11-4412-92A2-0EC83A2934BB}"/>
              </a:ext>
            </a:extLst>
          </p:cNvPr>
          <p:cNvSpPr/>
          <p:nvPr/>
        </p:nvSpPr>
        <p:spPr>
          <a:xfrm rot="19587937">
            <a:off x="1562100" y="892175"/>
            <a:ext cx="2089150" cy="1943100"/>
          </a:xfrm>
          <a:prstGeom prst="cloudCallout">
            <a:avLst>
              <a:gd name="adj1" fmla="val -34262"/>
              <a:gd name="adj2" fmla="val 97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Zašto uvijek baš  ja moram sjediti  u prvoj klupi?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D1EB2-5787-462E-8E5F-943FFA1EE302}"/>
              </a:ext>
            </a:extLst>
          </p:cNvPr>
          <p:cNvSpPr txBox="1"/>
          <p:nvPr/>
        </p:nvSpPr>
        <p:spPr>
          <a:xfrm>
            <a:off x="5591175" y="981316"/>
            <a:ext cx="5227397" cy="53271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7C5E3F9-DAE4-402B-8412-7C1D263A0CFF}"/>
              </a:ext>
            </a:extLst>
          </p:cNvPr>
          <p:cNvSpPr/>
          <p:nvPr/>
        </p:nvSpPr>
        <p:spPr>
          <a:xfrm>
            <a:off x="3863976" y="1196975"/>
            <a:ext cx="1871663" cy="1944688"/>
          </a:xfrm>
          <a:prstGeom prst="cloudCallout">
            <a:avLst>
              <a:gd name="adj1" fmla="val -387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Izvoli, pitaj Matej!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0ED62-FA8E-49D7-96F4-2968A0DA6FF1}"/>
              </a:ext>
            </a:extLst>
          </p:cNvPr>
          <p:cNvSpPr txBox="1"/>
          <p:nvPr/>
        </p:nvSpPr>
        <p:spPr>
          <a:xfrm>
            <a:off x="6311901" y="1196975"/>
            <a:ext cx="3529013" cy="4319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A6CC6-0ECB-43DC-BD98-F7A478AE7040}"/>
              </a:ext>
            </a:extLst>
          </p:cNvPr>
          <p:cNvSpPr txBox="1"/>
          <p:nvPr/>
        </p:nvSpPr>
        <p:spPr>
          <a:xfrm>
            <a:off x="6022976" y="1196974"/>
            <a:ext cx="4249738" cy="5190177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457200" indent="-457200">
              <a:defRPr/>
            </a:pPr>
            <a:r>
              <a:rPr lang="hr-HR" sz="4000" dirty="0">
                <a:ea typeface="+mj-ea"/>
                <a:cs typeface="+mj-cs"/>
              </a:rPr>
              <a:t>  Pomoću </a:t>
            </a:r>
            <a:endParaRPr lang="en-US"/>
          </a:p>
          <a:p>
            <a:pPr marL="457200" indent="-457200">
              <a:defRPr/>
            </a:pPr>
            <a:r>
              <a:rPr lang="hr-HR" sz="4000" dirty="0">
                <a:ea typeface="+mj-ea"/>
                <a:cs typeface="+mj-cs"/>
              </a:rPr>
              <a:t>   digitalne bilježnice nastavnik može pratiti učenika preko računala u realnom vremenu, u školi i od kuće.</a:t>
            </a:r>
            <a:endParaRPr lang="hr-HR">
              <a:ea typeface="+mj-ea"/>
              <a:cs typeface="+mj-cs"/>
            </a:endParaRPr>
          </a:p>
          <a:p>
            <a:pPr marL="457200" indent="-457200">
              <a:buBlip>
                <a:blip r:embed="rId3"/>
              </a:buBlip>
              <a:defRPr/>
            </a:pPr>
            <a:endParaRPr lang="hr-HR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2F7250-38CF-4E5B-AC17-DB245AB5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9195"/>
            <a:ext cx="8991600" cy="1645920"/>
          </a:xfrm>
        </p:spPr>
        <p:txBody>
          <a:bodyPr/>
          <a:lstStyle/>
          <a:p>
            <a:r>
              <a:rPr lang="hr-HR" b="1" dirty="0"/>
              <a:t>Zaključak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8FF17E-0EDC-4659-9504-C8221789E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608" y="2058719"/>
            <a:ext cx="7682519" cy="38044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 Black"/>
              </a:rPr>
              <a:t>Stvorimo digitalne bilježnice za sve svoje razrede i sve učenike jer nam one omogućuju postavljanje  individualiziranih sadržaja za svakoga učenika, a posebno za one koji slušaju nastavu po prilagođenom programu.</a:t>
            </a:r>
            <a:endParaRPr lang="hr-H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8F5C5AF-7DE3-4B9E-9321-8D77EF548DD3}"/>
              </a:ext>
            </a:extLst>
          </p:cNvPr>
          <p:cNvSpPr/>
          <p:nvPr/>
        </p:nvSpPr>
        <p:spPr>
          <a:xfrm>
            <a:off x="2874349" y="992981"/>
            <a:ext cx="459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hlinkClick r:id="rId2"/>
              </a:rPr>
              <a:t>Izvori:</a:t>
            </a:r>
          </a:p>
          <a:p>
            <a:endParaRPr lang="hr-HR" dirty="0">
              <a:hlinkClick r:id="rId2"/>
            </a:endParaRPr>
          </a:p>
          <a:p>
            <a:r>
              <a:rPr lang="hr-HR" dirty="0">
                <a:hlinkClick r:id="rId2"/>
              </a:rPr>
              <a:t> https://www.medijskapismenost.hr/ucitelji/</a:t>
            </a:r>
            <a:r>
              <a:rPr lang="hr-HR" dirty="0"/>
              <a:t>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4DEC0FE9-2A57-4412-8B0C-0CFB512CF539}"/>
              </a:ext>
            </a:extLst>
          </p:cNvPr>
          <p:cNvSpPr/>
          <p:nvPr/>
        </p:nvSpPr>
        <p:spPr>
          <a:xfrm>
            <a:off x="3048000" y="2435442"/>
            <a:ext cx="33740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3"/>
              </a:rPr>
              <a:t>http://mentep-sat-runner.eun.org</a:t>
            </a:r>
            <a:r>
              <a:rPr lang="hr-HR" dirty="0"/>
              <a:t> /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6E137C0-AEA2-4D36-81C4-395668629C7D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4"/>
              </a:rPr>
              <a:t>https://www.e-skole.hr/wp-content/uploads/2018/12/Strategija-digitalnog-sazrijevanja-cjeloviti-tekst.pdf</a:t>
            </a:r>
            <a:r>
              <a:rPr lang="hr-HR" dirty="0"/>
              <a:t>   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98D0953-3F1A-406B-AAE7-DBA99AE6C937}"/>
              </a:ext>
            </a:extLst>
          </p:cNvPr>
          <p:cNvSpPr/>
          <p:nvPr/>
        </p:nvSpPr>
        <p:spPr>
          <a:xfrm>
            <a:off x="3048000" y="415490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5"/>
              </a:rPr>
              <a:t>https://srednja.hr/kviz/knjizevna-analiza-hamlet-william-shakespeare/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M. </a:t>
            </a:r>
            <a:r>
              <a:rPr lang="hr-HR" dirty="0" err="1"/>
              <a:t>Šimunek</a:t>
            </a:r>
            <a:r>
              <a:rPr lang="hr-HR" dirty="0"/>
              <a:t>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54979CD-FECB-47BF-9CDB-513EF9BA433F}"/>
              </a:ext>
            </a:extLst>
          </p:cNvPr>
          <p:cNvSpPr/>
          <p:nvPr/>
        </p:nvSpPr>
        <p:spPr>
          <a:xfrm>
            <a:off x="3048000" y="56106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altLang="sr-Latn-RS" dirty="0"/>
              <a:t>INDIVIDUALIZACIJA NASTAVE PREMA ODGOJNO-OBRAZOVNIM POTREBAMA UČENIKA</a:t>
            </a:r>
            <a:endParaRPr lang="hr-HR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A8F541F-2CF5-4CF0-8960-B4D19F52442B}"/>
              </a:ext>
            </a:extLst>
          </p:cNvPr>
          <p:cNvSpPr/>
          <p:nvPr/>
        </p:nvSpPr>
        <p:spPr>
          <a:xfrm>
            <a:off x="3048000" y="3752166"/>
            <a:ext cx="469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https://edutorij.e-skole.hr/share/page/home-page</a:t>
            </a:r>
          </a:p>
        </p:txBody>
      </p:sp>
    </p:spTree>
    <p:extLst>
      <p:ext uri="{BB962C8B-B14F-4D97-AF65-F5344CB8AC3E}">
        <p14:creationId xmlns:p14="http://schemas.microsoft.com/office/powerpoint/2010/main" val="36081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13DCA55-3CFE-4F67-A4D1-57637056B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duÄnost je u paralelnom razvoju digitalne i kreativne inteligencije">
            <a:extLst>
              <a:ext uri="{FF2B5EF4-FFF2-40B4-BE49-F238E27FC236}">
                <a16:creationId xmlns:a16="http://schemas.microsoft.com/office/drawing/2014/main" id="{768D2750-84DD-428F-B3C4-F2757120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4C7B6C1-4F24-4D9B-A050-BC56F9812E90}"/>
              </a:ext>
            </a:extLst>
          </p:cNvPr>
          <p:cNvSpPr/>
          <p:nvPr/>
        </p:nvSpPr>
        <p:spPr>
          <a:xfrm>
            <a:off x="1442113" y="3143843"/>
            <a:ext cx="96353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„Pritom poseban </a:t>
            </a:r>
            <a:r>
              <a:rPr lang="hr-HR" sz="2800" b="1" dirty="0"/>
              <a:t>fokus treba staviti na učenika</a:t>
            </a:r>
            <a:r>
              <a:rPr lang="hr-HR" sz="2800" dirty="0"/>
              <a:t>, uključujući </a:t>
            </a:r>
            <a:r>
              <a:rPr lang="hr-HR" sz="2800" b="1" dirty="0"/>
              <a:t>personalizirano učenje</a:t>
            </a:r>
            <a:r>
              <a:rPr lang="hr-HR" sz="2800" dirty="0"/>
              <a:t>, </a:t>
            </a:r>
            <a:r>
              <a:rPr lang="hr-HR" sz="2800" b="1" dirty="0"/>
              <a:t>individualizirani pristup i podršku učenicima s posebnim potrebama</a:t>
            </a:r>
            <a:r>
              <a:rPr lang="hr-HR" sz="2800" dirty="0"/>
              <a:t>. Da bi to postigli nužno je  osigurati obrazovnu i tehničku podršku u primjeni IKT-a u obrazovanju, te podržati i njegovati kulturu učeničkog stvaranja i doprinošenja </a:t>
            </a:r>
            <a:r>
              <a:rPr lang="hr-HR" sz="2800" b="1" dirty="0"/>
              <a:t>korištenjem digitalne tehnologije….</a:t>
            </a:r>
            <a:r>
              <a:rPr lang="hr-HR" sz="2800" dirty="0"/>
              <a:t>razvojem</a:t>
            </a:r>
          </a:p>
          <a:p>
            <a:r>
              <a:rPr lang="hr-HR" sz="2800" dirty="0"/>
              <a:t>digitalnih obrazovni sadržaja, alata za nastavu i modela korištenja IKT-a. „ </a:t>
            </a:r>
            <a:r>
              <a:rPr lang="hr-HR" sz="1600" dirty="0"/>
              <a:t>iz programa Strategije digitalnog sazrijevanja škola i  školskog sustava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6C956E2-705C-48D1-8520-DDB65B472380}"/>
              </a:ext>
            </a:extLst>
          </p:cNvPr>
          <p:cNvSpPr/>
          <p:nvPr/>
        </p:nvSpPr>
        <p:spPr>
          <a:xfrm>
            <a:off x="2624920" y="46618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Strateško područje 3:</a:t>
            </a:r>
          </a:p>
          <a:p>
            <a:r>
              <a:rPr lang="hr-HR" sz="2800" dirty="0"/>
              <a:t>PODRŠKA UČENJU I POUČAVANJU KORIŠTENJEM IKT-A.</a:t>
            </a:r>
          </a:p>
          <a:p>
            <a:r>
              <a:rPr lang="hr-HR" sz="2400" dirty="0"/>
              <a:t>Korištenje IKT-a otvara prilike za nove metode rada u nastavi, lakši pristup informacijama, te nudi raznolikost i brzinu prijenosa i pohrane znanja.</a:t>
            </a:r>
          </a:p>
        </p:txBody>
      </p:sp>
    </p:spTree>
    <p:extLst>
      <p:ext uri="{BB962C8B-B14F-4D97-AF65-F5344CB8AC3E}">
        <p14:creationId xmlns:p14="http://schemas.microsoft.com/office/powerpoint/2010/main" val="2236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office365.skole.hr/img/ilustracija-nastavni-materijali.png">
            <a:extLst>
              <a:ext uri="{FF2B5EF4-FFF2-40B4-BE49-F238E27FC236}">
                <a16:creationId xmlns:a16="http://schemas.microsoft.com/office/drawing/2014/main" id="{55B84011-D47F-4767-B9E5-F82264EA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28" y="1124712"/>
            <a:ext cx="5266944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2468-5C0B-4EF9-BB17-2540CDA5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51" y="250937"/>
            <a:ext cx="8704489" cy="1162050"/>
          </a:xfrm>
        </p:spPr>
        <p:txBody>
          <a:bodyPr>
            <a:normAutofit fontScale="9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4000" b="1" dirty="0">
                <a:solidFill>
                  <a:srgbClr val="2FF12F"/>
                </a:solidFill>
              </a:rPr>
              <a:t>Koje vještine trebaju imati nastavnici 21.stoljeća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9F08-27FE-4CC5-A806-2E09ADBB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670" y="2141306"/>
            <a:ext cx="8424936" cy="5059364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hr-HR" dirty="0"/>
              <a:t>    strpljenje</a:t>
            </a:r>
          </a:p>
          <a:p>
            <a:pPr>
              <a:buClr>
                <a:schemeClr val="bg1">
                  <a:lumMod val="95000"/>
                </a:schemeClr>
              </a:buClr>
              <a:buFontTx/>
              <a:buChar char="-"/>
              <a:defRPr/>
            </a:pPr>
            <a:r>
              <a:rPr lang="hr-HR" dirty="0"/>
              <a:t> poznavanje predmeta</a:t>
            </a:r>
          </a:p>
          <a:p>
            <a:pPr>
              <a:buClr>
                <a:schemeClr val="bg1">
                  <a:lumMod val="95000"/>
                </a:schemeClr>
              </a:buClr>
              <a:buFontTx/>
              <a:buChar char="-"/>
              <a:defRPr/>
            </a:pPr>
            <a:r>
              <a:rPr lang="hr-HR" dirty="0"/>
              <a:t> ljubaznost</a:t>
            </a: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hr-HR" dirty="0"/>
              <a:t>    ljubav prema djeci ……….</a:t>
            </a: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/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hr-HR" dirty="0"/>
              <a:t>      ………….</a:t>
            </a: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hr-HR" sz="2800" b="1" dirty="0"/>
              <a:t>   i digitalnu kompetentnost</a:t>
            </a: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/>
          </a:p>
          <a:p>
            <a:pPr lvl="8" algn="r">
              <a:buFont typeface="Arial" pitchFamily="34" charset="0"/>
              <a:buNone/>
              <a:defRPr/>
            </a:pPr>
            <a:endParaRPr lang="hr-HR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770E3-0ECE-4D47-821D-F69EA1C0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52" y="1642610"/>
            <a:ext cx="23764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762</Words>
  <Application>Microsoft Office PowerPoint</Application>
  <PresentationFormat>Široki zaslon</PresentationFormat>
  <Paragraphs>190</Paragraphs>
  <Slides>49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Calibri</vt:lpstr>
      <vt:lpstr>Gill Sans MT</vt:lpstr>
      <vt:lpstr>Perpetua</vt:lpstr>
      <vt:lpstr>Segoe UI</vt:lpstr>
      <vt:lpstr>Segoe UI Semilight</vt:lpstr>
      <vt:lpstr>Segoe UI Symbol</vt:lpstr>
      <vt:lpstr>Paket</vt:lpstr>
      <vt:lpstr>Postavljanje digitalnih nastavnih sadržaja za učenike po prilagođenom programu</vt:lpstr>
      <vt:lpstr>Jeste li digitalno kompetentan nastavnik?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Koje vještine trebaju imati nastavnici 21.stoljeća ?</vt:lpstr>
      <vt:lpstr>Razmislimo  Kako prilagoditi nastavu svome učeniku</vt:lpstr>
      <vt:lpstr>   OFFICE 365 za ŠKOLE omogućuje nam   IZRADu digitalnih bilježnica  </vt:lpstr>
      <vt:lpstr>Što sadrži digitalna bilježnica?</vt:lpstr>
      <vt:lpstr>PowerPoint prezentacija</vt:lpstr>
      <vt:lpstr>Kako napravti digitalnE bilježnicE za učenike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INDIVIDUALIZACIJA NASTAVE PREMA ODGOJNO-OBRAZOVNIM POTREBAMA UČENIKA</vt:lpstr>
      <vt:lpstr>Kome treba prilagodba</vt:lpstr>
      <vt:lpstr>PowerPoint prezentacija</vt:lpstr>
      <vt:lpstr>Za učenike po prilagođenom programu</vt:lpstr>
      <vt:lpstr>SKUPINE UČENIKA</vt:lpstr>
      <vt:lpstr>Za učenike s posebnim potrebama</vt:lpstr>
      <vt:lpstr>PowerPoint prezentacija</vt:lpstr>
      <vt:lpstr>PowerPoint prezentacija</vt:lpstr>
      <vt:lpstr>PowerPoint prezentacija</vt:lpstr>
      <vt:lpstr>Preporuke za individualizirani pristup uz pomoć digitalnih bilježnica</vt:lpstr>
      <vt:lpstr>Prilagodbe vezane uz  loš rukopis</vt:lpstr>
      <vt:lpstr>Prilagodbe vezane uz  teškoće u  usvajanju uputa</vt:lpstr>
      <vt:lpstr>PRILAGODBE  U RADU </vt:lpstr>
      <vt:lpstr>PRILAGODBE     NASTAVNIH SADRŽAJA</vt:lpstr>
      <vt:lpstr>PRILAGODE U  PREZENTACIJI   SADRŽAJA koje omogućuje digitalna bilježnica</vt:lpstr>
      <vt:lpstr>PRILAGODBE OPSEGA I TEŽINE ZADATAKA </vt:lpstr>
      <vt:lpstr> VREMENSKO PRILAGOĐAVANJE</vt:lpstr>
      <vt:lpstr>DIGITALNA BILJEŽNICA OMOGUĆUJE Bolju suradnju</vt:lpstr>
      <vt:lpstr>PROSTORNE PRILAGODBE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pedagogija</dc:title>
  <dc:creator>Božana Tenji</dc:creator>
  <cp:lastModifiedBy>Božana Tenji</cp:lastModifiedBy>
  <cp:revision>391</cp:revision>
  <dcterms:created xsi:type="dcterms:W3CDTF">2018-12-26T18:30:04Z</dcterms:created>
  <dcterms:modified xsi:type="dcterms:W3CDTF">2021-02-15T16:41:30Z</dcterms:modified>
</cp:coreProperties>
</file>