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6" r:id="rId3"/>
    <p:sldId id="371" r:id="rId4"/>
    <p:sldId id="390" r:id="rId5"/>
    <p:sldId id="310" r:id="rId6"/>
    <p:sldId id="309" r:id="rId7"/>
    <p:sldId id="389" r:id="rId8"/>
    <p:sldId id="299" r:id="rId9"/>
    <p:sldId id="301" r:id="rId10"/>
    <p:sldId id="378" r:id="rId11"/>
    <p:sldId id="288" r:id="rId12"/>
    <p:sldId id="289" r:id="rId13"/>
    <p:sldId id="300" r:id="rId14"/>
    <p:sldId id="363" r:id="rId15"/>
    <p:sldId id="360" r:id="rId16"/>
    <p:sldId id="290" r:id="rId17"/>
    <p:sldId id="283" r:id="rId18"/>
    <p:sldId id="364" r:id="rId19"/>
    <p:sldId id="345" r:id="rId20"/>
    <p:sldId id="351" r:id="rId21"/>
    <p:sldId id="354" r:id="rId22"/>
    <p:sldId id="355" r:id="rId23"/>
    <p:sldId id="356" r:id="rId24"/>
    <p:sldId id="302" r:id="rId25"/>
    <p:sldId id="391" r:id="rId26"/>
    <p:sldId id="358" r:id="rId27"/>
    <p:sldId id="375" r:id="rId28"/>
    <p:sldId id="38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0AE1C-0BE1-8569-87EC-32738D8050D7}" v="69" dt="2019-06-15T17:14:40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58E00-A1FF-420B-AD39-EEB13023D7F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54917DE-655E-4D95-A6E8-3853C188D5EC}">
      <dgm:prSet phldrT="[Text]"/>
      <dgm:spPr>
        <a:solidFill>
          <a:srgbClr val="FCD4C8"/>
        </a:solidFill>
      </dgm:spPr>
      <dgm:t>
        <a:bodyPr/>
        <a:lstStyle/>
        <a:p>
          <a:r>
            <a:rPr lang="hr-HR" dirty="0"/>
            <a:t>Poremećaj pažnje /hiperaktivnost/</a:t>
          </a:r>
        </a:p>
      </dgm:t>
    </dgm:pt>
    <dgm:pt modelId="{1F9FDFA9-2BA0-4628-925C-876F3B0E1700}" type="parTrans" cxnId="{86959758-DE7D-4F52-BD5D-3E2136D59FE1}">
      <dgm:prSet/>
      <dgm:spPr/>
      <dgm:t>
        <a:bodyPr/>
        <a:lstStyle/>
        <a:p>
          <a:endParaRPr lang="hr-HR"/>
        </a:p>
      </dgm:t>
    </dgm:pt>
    <dgm:pt modelId="{719DF38A-B0D2-4496-AFA2-0A69CD425B3F}" type="sibTrans" cxnId="{86959758-DE7D-4F52-BD5D-3E2136D59FE1}">
      <dgm:prSet/>
      <dgm:spPr/>
      <dgm:t>
        <a:bodyPr/>
        <a:lstStyle/>
        <a:p>
          <a:endParaRPr lang="hr-HR"/>
        </a:p>
      </dgm:t>
    </dgm:pt>
    <dgm:pt modelId="{CF2F68E9-F7B1-4F04-BC07-E57BD38038CD}">
      <dgm:prSet phldrT="[Text]"/>
      <dgm:spPr>
        <a:solidFill>
          <a:schemeClr val="accent6">
            <a:lumMod val="90000"/>
            <a:alpha val="50000"/>
          </a:schemeClr>
        </a:solidFill>
      </dgm:spPr>
      <dgm:t>
        <a:bodyPr/>
        <a:lstStyle/>
        <a:p>
          <a:r>
            <a:rPr lang="hr-HR" dirty="0"/>
            <a:t>Problemi u ponašanju Emocionalne teškoće</a:t>
          </a:r>
        </a:p>
      </dgm:t>
    </dgm:pt>
    <dgm:pt modelId="{CC69C23C-3F22-4F25-AA98-BB1E0BE92015}" type="parTrans" cxnId="{F7A3D176-4555-4621-BB73-95C7CC6048A5}">
      <dgm:prSet/>
      <dgm:spPr/>
      <dgm:t>
        <a:bodyPr/>
        <a:lstStyle/>
        <a:p>
          <a:endParaRPr lang="hr-HR"/>
        </a:p>
      </dgm:t>
    </dgm:pt>
    <dgm:pt modelId="{18A6B545-A3B3-473E-8AD0-99C293752B52}" type="sibTrans" cxnId="{F7A3D176-4555-4621-BB73-95C7CC6048A5}">
      <dgm:prSet/>
      <dgm:spPr/>
      <dgm:t>
        <a:bodyPr/>
        <a:lstStyle/>
        <a:p>
          <a:endParaRPr lang="hr-HR"/>
        </a:p>
      </dgm:t>
    </dgm:pt>
    <dgm:pt modelId="{4290FD21-3E3A-433B-A34E-924DABFD6AE9}">
      <dgm:prSet phldrT="[Text]"/>
      <dgm:spPr>
        <a:solidFill>
          <a:srgbClr val="FCD4C8">
            <a:alpha val="49804"/>
          </a:srgbClr>
        </a:solidFill>
      </dgm:spPr>
      <dgm:t>
        <a:bodyPr/>
        <a:lstStyle/>
        <a:p>
          <a:r>
            <a:rPr lang="hr-HR" dirty="0"/>
            <a:t>Specifične teškoće učenja</a:t>
          </a:r>
        </a:p>
      </dgm:t>
    </dgm:pt>
    <dgm:pt modelId="{769D35DF-07E5-447F-BDF1-D5BD4E93842B}" type="parTrans" cxnId="{932E5B30-82F3-4F2F-B69B-5F9767096370}">
      <dgm:prSet/>
      <dgm:spPr/>
      <dgm:t>
        <a:bodyPr/>
        <a:lstStyle/>
        <a:p>
          <a:endParaRPr lang="hr-HR"/>
        </a:p>
      </dgm:t>
    </dgm:pt>
    <dgm:pt modelId="{5B345479-8B44-4CDC-ADFE-FB26CAC58E17}" type="sibTrans" cxnId="{932E5B30-82F3-4F2F-B69B-5F9767096370}">
      <dgm:prSet/>
      <dgm:spPr/>
      <dgm:t>
        <a:bodyPr/>
        <a:lstStyle/>
        <a:p>
          <a:endParaRPr lang="hr-HR"/>
        </a:p>
      </dgm:t>
    </dgm:pt>
    <dgm:pt modelId="{4A3DD83D-15F5-46C0-AD10-8BA212216E98}" type="pres">
      <dgm:prSet presAssocID="{6B358E00-A1FF-420B-AD39-EEB13023D7F1}" presName="compositeShape" presStyleCnt="0">
        <dgm:presLayoutVars>
          <dgm:chMax val="7"/>
          <dgm:dir/>
          <dgm:resizeHandles val="exact"/>
        </dgm:presLayoutVars>
      </dgm:prSet>
      <dgm:spPr/>
    </dgm:pt>
    <dgm:pt modelId="{760D11F8-FBDB-431C-8643-5D413C3A8048}" type="pres">
      <dgm:prSet presAssocID="{B54917DE-655E-4D95-A6E8-3853C188D5EC}" presName="circ1" presStyleLbl="vennNode1" presStyleIdx="0" presStyleCnt="3" custScaleX="129777"/>
      <dgm:spPr/>
      <dgm:t>
        <a:bodyPr/>
        <a:lstStyle/>
        <a:p>
          <a:endParaRPr lang="hr-HR"/>
        </a:p>
      </dgm:t>
    </dgm:pt>
    <dgm:pt modelId="{CD5AAAD3-BD18-4820-A6ED-65B9808319BB}" type="pres">
      <dgm:prSet presAssocID="{B54917DE-655E-4D95-A6E8-3853C188D5E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BF13A4-730F-4947-8060-9405FD717A1D}" type="pres">
      <dgm:prSet presAssocID="{CF2F68E9-F7B1-4F04-BC07-E57BD38038CD}" presName="circ2" presStyleLbl="vennNode1" presStyleIdx="1" presStyleCnt="3" custScaleX="134799" custLinFactNeighborX="21522" custLinFactNeighborY="-1924"/>
      <dgm:spPr/>
      <dgm:t>
        <a:bodyPr/>
        <a:lstStyle/>
        <a:p>
          <a:endParaRPr lang="hr-HR"/>
        </a:p>
      </dgm:t>
    </dgm:pt>
    <dgm:pt modelId="{767321A2-41E4-4203-989C-BAB54ACD5C2E}" type="pres">
      <dgm:prSet presAssocID="{CF2F68E9-F7B1-4F04-BC07-E57BD38038C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90DB6A-99FE-4DA1-A88E-C9D8934D563F}" type="pres">
      <dgm:prSet presAssocID="{4290FD21-3E3A-433B-A34E-924DABFD6AE9}" presName="circ3" presStyleLbl="vennNode1" presStyleIdx="2" presStyleCnt="3" custScaleX="137160"/>
      <dgm:spPr/>
      <dgm:t>
        <a:bodyPr/>
        <a:lstStyle/>
        <a:p>
          <a:endParaRPr lang="hr-HR"/>
        </a:p>
      </dgm:t>
    </dgm:pt>
    <dgm:pt modelId="{8C7E040B-5C3F-4C48-9C96-6866C9397915}" type="pres">
      <dgm:prSet presAssocID="{4290FD21-3E3A-433B-A34E-924DABFD6A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32E5B30-82F3-4F2F-B69B-5F9767096370}" srcId="{6B358E00-A1FF-420B-AD39-EEB13023D7F1}" destId="{4290FD21-3E3A-433B-A34E-924DABFD6AE9}" srcOrd="2" destOrd="0" parTransId="{769D35DF-07E5-447F-BDF1-D5BD4E93842B}" sibTransId="{5B345479-8B44-4CDC-ADFE-FB26CAC58E17}"/>
    <dgm:cxn modelId="{5BB9420A-9E19-4F8E-880F-6EC667EA0497}" type="presOf" srcId="{4290FD21-3E3A-433B-A34E-924DABFD6AE9}" destId="{6A90DB6A-99FE-4DA1-A88E-C9D8934D563F}" srcOrd="0" destOrd="0" presId="urn:microsoft.com/office/officeart/2005/8/layout/venn1"/>
    <dgm:cxn modelId="{998F9DA6-8110-47D9-93DD-78E73D63B30A}" type="presOf" srcId="{B54917DE-655E-4D95-A6E8-3853C188D5EC}" destId="{760D11F8-FBDB-431C-8643-5D413C3A8048}" srcOrd="0" destOrd="0" presId="urn:microsoft.com/office/officeart/2005/8/layout/venn1"/>
    <dgm:cxn modelId="{34B1A3D1-BE79-4079-82A4-F896E968101F}" type="presOf" srcId="{6B358E00-A1FF-420B-AD39-EEB13023D7F1}" destId="{4A3DD83D-15F5-46C0-AD10-8BA212216E98}" srcOrd="0" destOrd="0" presId="urn:microsoft.com/office/officeart/2005/8/layout/venn1"/>
    <dgm:cxn modelId="{E7E5164D-7295-4750-BD8C-78A85F13BAD3}" type="presOf" srcId="{B54917DE-655E-4D95-A6E8-3853C188D5EC}" destId="{CD5AAAD3-BD18-4820-A6ED-65B9808319BB}" srcOrd="1" destOrd="0" presId="urn:microsoft.com/office/officeart/2005/8/layout/venn1"/>
    <dgm:cxn modelId="{35D89051-6DC2-49AF-AFAF-4E6FD9811F37}" type="presOf" srcId="{4290FD21-3E3A-433B-A34E-924DABFD6AE9}" destId="{8C7E040B-5C3F-4C48-9C96-6866C9397915}" srcOrd="1" destOrd="0" presId="urn:microsoft.com/office/officeart/2005/8/layout/venn1"/>
    <dgm:cxn modelId="{CAB451B4-AF4C-402E-A48A-A29B394B9B08}" type="presOf" srcId="{CF2F68E9-F7B1-4F04-BC07-E57BD38038CD}" destId="{CBBF13A4-730F-4947-8060-9405FD717A1D}" srcOrd="0" destOrd="0" presId="urn:microsoft.com/office/officeart/2005/8/layout/venn1"/>
    <dgm:cxn modelId="{86959758-DE7D-4F52-BD5D-3E2136D59FE1}" srcId="{6B358E00-A1FF-420B-AD39-EEB13023D7F1}" destId="{B54917DE-655E-4D95-A6E8-3853C188D5EC}" srcOrd="0" destOrd="0" parTransId="{1F9FDFA9-2BA0-4628-925C-876F3B0E1700}" sibTransId="{719DF38A-B0D2-4496-AFA2-0A69CD425B3F}"/>
    <dgm:cxn modelId="{1AB7F5D7-7707-43FF-924A-E1005D06425B}" type="presOf" srcId="{CF2F68E9-F7B1-4F04-BC07-E57BD38038CD}" destId="{767321A2-41E4-4203-989C-BAB54ACD5C2E}" srcOrd="1" destOrd="0" presId="urn:microsoft.com/office/officeart/2005/8/layout/venn1"/>
    <dgm:cxn modelId="{F7A3D176-4555-4621-BB73-95C7CC6048A5}" srcId="{6B358E00-A1FF-420B-AD39-EEB13023D7F1}" destId="{CF2F68E9-F7B1-4F04-BC07-E57BD38038CD}" srcOrd="1" destOrd="0" parTransId="{CC69C23C-3F22-4F25-AA98-BB1E0BE92015}" sibTransId="{18A6B545-A3B3-473E-8AD0-99C293752B52}"/>
    <dgm:cxn modelId="{A15D62B1-D3E2-4D2D-B290-49838627D13E}" type="presParOf" srcId="{4A3DD83D-15F5-46C0-AD10-8BA212216E98}" destId="{760D11F8-FBDB-431C-8643-5D413C3A8048}" srcOrd="0" destOrd="0" presId="urn:microsoft.com/office/officeart/2005/8/layout/venn1"/>
    <dgm:cxn modelId="{063CEAB5-D685-4D1F-8AC1-D1B99DDDDD6D}" type="presParOf" srcId="{4A3DD83D-15F5-46C0-AD10-8BA212216E98}" destId="{CD5AAAD3-BD18-4820-A6ED-65B9808319BB}" srcOrd="1" destOrd="0" presId="urn:microsoft.com/office/officeart/2005/8/layout/venn1"/>
    <dgm:cxn modelId="{3F22D462-F36B-473B-BC34-E0D73B2DBEE8}" type="presParOf" srcId="{4A3DD83D-15F5-46C0-AD10-8BA212216E98}" destId="{CBBF13A4-730F-4947-8060-9405FD717A1D}" srcOrd="2" destOrd="0" presId="urn:microsoft.com/office/officeart/2005/8/layout/venn1"/>
    <dgm:cxn modelId="{775FEB5C-C6F0-4704-A49B-035D75BD61F7}" type="presParOf" srcId="{4A3DD83D-15F5-46C0-AD10-8BA212216E98}" destId="{767321A2-41E4-4203-989C-BAB54ACD5C2E}" srcOrd="3" destOrd="0" presId="urn:microsoft.com/office/officeart/2005/8/layout/venn1"/>
    <dgm:cxn modelId="{FD9BEA85-A7A5-4577-AF54-76ACCE353600}" type="presParOf" srcId="{4A3DD83D-15F5-46C0-AD10-8BA212216E98}" destId="{6A90DB6A-99FE-4DA1-A88E-C9D8934D563F}" srcOrd="4" destOrd="0" presId="urn:microsoft.com/office/officeart/2005/8/layout/venn1"/>
    <dgm:cxn modelId="{4D528AA4-1B8D-43AD-9139-99FE5369966D}" type="presParOf" srcId="{4A3DD83D-15F5-46C0-AD10-8BA212216E98}" destId="{8C7E040B-5C3F-4C48-9C96-6866C939791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D11F8-FBDB-431C-8643-5D413C3A8048}">
      <dsp:nvSpPr>
        <dsp:cNvPr id="0" name=""/>
        <dsp:cNvSpPr/>
      </dsp:nvSpPr>
      <dsp:spPr>
        <a:xfrm>
          <a:off x="2406830" y="56574"/>
          <a:ext cx="3524195" cy="2715577"/>
        </a:xfrm>
        <a:prstGeom prst="ellipse">
          <a:avLst/>
        </a:prstGeom>
        <a:solidFill>
          <a:srgbClr val="FCD4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Poremećaj pažnje /hiperaktivnost/</a:t>
          </a:r>
        </a:p>
      </dsp:txBody>
      <dsp:txXfrm>
        <a:off x="2876723" y="531800"/>
        <a:ext cx="2584409" cy="1222010"/>
      </dsp:txXfrm>
    </dsp:sp>
    <dsp:sp modelId="{CBBF13A4-730F-4947-8060-9405FD717A1D}">
      <dsp:nvSpPr>
        <dsp:cNvPr id="0" name=""/>
        <dsp:cNvSpPr/>
      </dsp:nvSpPr>
      <dsp:spPr>
        <a:xfrm>
          <a:off x="3902960" y="1701562"/>
          <a:ext cx="3660571" cy="2715577"/>
        </a:xfrm>
        <a:prstGeom prst="ellipse">
          <a:avLst/>
        </a:prstGeom>
        <a:solidFill>
          <a:schemeClr val="accent6">
            <a:lumMod val="9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Problemi u ponašanju Emocionalne teškoće</a:t>
          </a:r>
        </a:p>
      </dsp:txBody>
      <dsp:txXfrm>
        <a:off x="5022485" y="2403087"/>
        <a:ext cx="2196343" cy="1493567"/>
      </dsp:txXfrm>
    </dsp:sp>
    <dsp:sp modelId="{6A90DB6A-99FE-4DA1-A88E-C9D8934D563F}">
      <dsp:nvSpPr>
        <dsp:cNvPr id="0" name=""/>
        <dsp:cNvSpPr/>
      </dsp:nvSpPr>
      <dsp:spPr>
        <a:xfrm>
          <a:off x="1326714" y="1753810"/>
          <a:ext cx="3724686" cy="2715577"/>
        </a:xfrm>
        <a:prstGeom prst="ellipse">
          <a:avLst/>
        </a:prstGeom>
        <a:solidFill>
          <a:srgbClr val="FCD4C8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Specifične teškoće učenja</a:t>
          </a:r>
        </a:p>
      </dsp:txBody>
      <dsp:txXfrm>
        <a:off x="1677455" y="2455334"/>
        <a:ext cx="2234811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399"/>
            <a:ext cx="110744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2000"/>
            </a:lvl2pPr>
            <a:lvl3pPr marL="10874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800"/>
            </a:lvl3pPr>
            <a:lvl4pPr marL="1541463" indent="-16986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600"/>
            </a:lvl4pPr>
            <a:lvl5pPr marL="20018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80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70D5-5B3F-4703-8DAB-7B59AA5089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6227A-A425-452F-BA7C-97ED9AD072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190A31A-DCFE-4E4D-910C-5D3DB867B46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78243669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8000" y="31302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92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08000" y="17118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8000" y="24210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8000" y="37692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08000" y="44784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08000" y="52578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BFF85AC-11CF-4077-82E6-193589F49C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D49C025-04BC-46EF-969A-C5E303F373A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FA88F491-9ECD-4008-9E69-72470445404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39094347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1600" y="34290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34290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7518400" y="34290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101600" y="1447802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810000" y="1447802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7518400" y="1447802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92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2AC2FEE-70F7-4304-BE8C-3204CDE8A3A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5C13A2D-40A3-48E3-9F33-03B02F91042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D42BDDE8-8E33-48C8-9567-A2887C8292A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2062505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nenoteforteachers.com/en-US/Guides/Collaborating%20in%20the%20classroom%20with%20the%20OneNote%20Class%20Notebook%20Creator" TargetMode="External"/><Relationship Id="rId2" Type="http://schemas.openxmlformats.org/officeDocument/2006/relationships/hyperlink" Target="http://o15.officeredir.microsoft.com/r/rlidOneNoteGuideVideo15?clid=105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a.hr/kviz/knjizevna-analiza-hamlet-william-shakespeare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kole.hr/wp-content/uploads/2018/12/Strategija-digitalnog-sazrijevanja-cjeloviti-tekst.pdf" TargetMode="External"/><Relationship Id="rId2" Type="http://schemas.openxmlformats.org/officeDocument/2006/relationships/hyperlink" Target="https://www.medijskapismenost.hr/ucitelji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D3C992-DDAA-4D67-8D73-600201E42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480971"/>
            <a:ext cx="8862204" cy="2551693"/>
          </a:xfrm>
        </p:spPr>
        <p:txBody>
          <a:bodyPr>
            <a:normAutofit/>
          </a:bodyPr>
          <a:lstStyle/>
          <a:p>
            <a:r>
              <a:rPr lang="hr-HR" b="1" dirty="0" err="1" smtClean="0"/>
              <a:t>NAsTAVA</a:t>
            </a:r>
            <a:r>
              <a:rPr lang="hr-HR" b="1" dirty="0" smtClean="0"/>
              <a:t> NA DALJINU</a:t>
            </a:r>
            <a:r>
              <a:rPr lang="hr-HR" b="1" dirty="0"/>
              <a:t> za učenike </a:t>
            </a:r>
            <a:r>
              <a:rPr lang="hr-HR" b="1" dirty="0" smtClean="0"/>
              <a:t>S TEŠKOĆAMA</a:t>
            </a:r>
            <a:endParaRPr lang="hr-HR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5F75CF7-8331-4EE8-AC95-BAC1DFA956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Beli Manastir, 18. ožujka 2020.</a:t>
            </a:r>
            <a:endParaRPr lang="hr-HR" dirty="0"/>
          </a:p>
          <a:p>
            <a:endParaRPr lang="hr-HR" dirty="0"/>
          </a:p>
          <a:p>
            <a:r>
              <a:rPr lang="hr-HR" dirty="0"/>
              <a:t>                                                                    Božana </a:t>
            </a:r>
            <a:r>
              <a:rPr lang="hr-HR" dirty="0" smtClean="0"/>
              <a:t>Tenji, </a:t>
            </a:r>
            <a:r>
              <a:rPr lang="hr-HR" dirty="0" err="1" smtClean="0"/>
              <a:t>prof.savjetnica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1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AA1B524-3FAC-4C83-B78A-7FE6EDD1E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26DE324-9FDC-4B0D-8F13-C71998E39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08" y="522515"/>
            <a:ext cx="10427921" cy="58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F7243517-D5E1-4F3D-AB57-E7DF4C958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764146"/>
              </p:ext>
            </p:extLst>
          </p:nvPr>
        </p:nvGraphicFramePr>
        <p:xfrm>
          <a:off x="957943" y="1291770"/>
          <a:ext cx="7211914" cy="13037683"/>
        </p:xfrm>
        <a:graphic>
          <a:graphicData uri="http://schemas.openxmlformats.org/drawingml/2006/table">
            <a:tbl>
              <a:tblPr/>
              <a:tblGrid>
                <a:gridCol w="3605957">
                  <a:extLst>
                    <a:ext uri="{9D8B030D-6E8A-4147-A177-3AD203B41FA5}">
                      <a16:colId xmlns:a16="http://schemas.microsoft.com/office/drawing/2014/main" val="3759043406"/>
                    </a:ext>
                  </a:extLst>
                </a:gridCol>
                <a:gridCol w="3605957">
                  <a:extLst>
                    <a:ext uri="{9D8B030D-6E8A-4147-A177-3AD203B41FA5}">
                      <a16:colId xmlns:a16="http://schemas.microsoft.com/office/drawing/2014/main" val="3217211928"/>
                    </a:ext>
                  </a:extLst>
                </a:gridCol>
              </a:tblGrid>
              <a:tr h="1303768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u="none" strike="noStrike">
                          <a:solidFill>
                            <a:srgbClr val="80397B"/>
                          </a:solidFill>
                          <a:effectLst/>
                          <a:latin typeface="Segoe UI Semilight" panose="020B0402040204020203" pitchFamily="34" charset="0"/>
                        </a:rPr>
                        <a:t>OneNote </a:t>
                      </a:r>
                      <a:r>
                        <a:rPr lang="en-US" sz="1600" b="0" i="0" u="none" strike="noStrike">
                          <a:solidFill>
                            <a:srgbClr val="80397B"/>
                          </a:solidFill>
                          <a:effectLst/>
                          <a:latin typeface="Calibri" panose="020F0502020204030204" pitchFamily="34" charset="0"/>
                        </a:rPr>
                        <a:t>je vaša vlastita digitalna bilježnica</a:t>
                      </a:r>
                      <a:r>
                        <a:rPr lang="en-US" sz="16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>
                        <a:effectLst/>
                      </a:endParaRPr>
                    </a:p>
                  </a:txBody>
                  <a:tcPr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cs-CZ" sz="1700" b="0" i="0" u="none" strike="noStrike" dirty="0">
                          <a:effectLst/>
                          <a:latin typeface="Segoe UI Symbol" panose="020B0502040204020203" pitchFamily="34" charset="0"/>
                          <a:hlinkClick r:id="rId2"/>
                        </a:rPr>
                        <a:t>▶</a:t>
                      </a:r>
                      <a:r>
                        <a:rPr lang="cs-CZ" sz="1700" b="0" i="0" u="none" strike="noStrike" dirty="0">
                          <a:effectLst/>
                          <a:latin typeface="Segoe UI Semilight" panose="020B0402040204020203" pitchFamily="34" charset="0"/>
                          <a:hlinkClick r:id="rId2"/>
                        </a:rPr>
                        <a:t> Pogledajte dvominutni videozapis</a:t>
                      </a:r>
                      <a:r>
                        <a:rPr lang="cs-CZ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7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4602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D05409A-8EA6-446B-B2F4-69E8AF8FD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71" y="1836965"/>
            <a:ext cx="11321143" cy="42319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2400" dirty="0">
                <a:latin typeface="Segoe UI Semilight"/>
                <a:cs typeface="Segoe UI Semilight"/>
              </a:rPr>
              <a:t>Digitala</a:t>
            </a: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effectLst/>
                <a:latin typeface="Segoe UI Semilight"/>
                <a:cs typeface="Segoe UI Semilight"/>
              </a:rPr>
              <a:t> bilježnica</a:t>
            </a:r>
            <a:endParaRPr lang="hr-HR" altLang="sr-Latn-RS" sz="2400" b="0" i="0" u="none" strike="noStrike" cap="none" normalizeH="0" baseline="0" dirty="0">
              <a:ln>
                <a:noFill/>
              </a:ln>
              <a:effectLst/>
              <a:latin typeface="Segoe UI Semilight"/>
              <a:cs typeface="Segoe UI Semi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effectLst/>
                <a:latin typeface="Segoe UI Semilight"/>
                <a:cs typeface="Segoe UI Semilight"/>
              </a:rPr>
              <a:t> </a:t>
            </a:r>
            <a:r>
              <a:rPr lang="en-US" altLang="sr-Latn-RS" sz="2400" dirty="0" err="1">
                <a:solidFill>
                  <a:srgbClr val="000000"/>
                </a:solidFill>
                <a:latin typeface="Segoe UI Semilight"/>
                <a:cs typeface="Segoe UI Semilight"/>
              </a:rPr>
              <a:t>B</a:t>
            </a:r>
            <a:r>
              <a:rPr lang="en-US" altLang="sr-Latn-RS" sz="2400" dirty="0" err="1">
                <a:solidFill>
                  <a:srgbClr val="68217A"/>
                </a:solidFill>
                <a:latin typeface="Segoe UI Semilight"/>
                <a:cs typeface="Segoe UI Semilight"/>
              </a:rPr>
              <a:t>ilježnica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rgbClr val="68217A"/>
                </a:solidFill>
                <a:effectLst/>
                <a:latin typeface="Segoe UI Semilight"/>
                <a:cs typeface="Segoe UI Semilight"/>
              </a:rPr>
              <a:t> za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rgbClr val="68217A"/>
                </a:solidFill>
                <a:effectLst/>
                <a:latin typeface="Segoe UI Semilight"/>
                <a:cs typeface="Segoe UI Semilight"/>
              </a:rPr>
              <a:t>predmet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rgbClr val="68217A"/>
                </a:solidFill>
                <a:effectLst/>
                <a:latin typeface="Segoe UI Semilight"/>
                <a:cs typeface="Segoe UI Semilight"/>
              </a:rPr>
              <a:t> u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rgbClr val="68217A"/>
                </a:solidFill>
                <a:effectLst/>
                <a:latin typeface="Segoe UI Semilight"/>
                <a:cs typeface="Segoe UI Semilight"/>
              </a:rPr>
              <a:t>programu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effectLst/>
                <a:latin typeface="Segoe UI Semilight"/>
                <a:cs typeface="Segoe UI Semilight"/>
              </a:rPr>
              <a:t> 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rgbClr val="68217A"/>
                </a:solidFill>
                <a:effectLst/>
                <a:latin typeface="Segoe UI Semilight"/>
                <a:cs typeface="Segoe UI Semilight"/>
              </a:rPr>
              <a:t>OneNote 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effectLst/>
                <a:latin typeface="Segoe UI Semilight"/>
                <a:cs typeface="Segoe UI Semilight"/>
              </a:rPr>
              <a:t>organizirana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effectLst/>
                <a:latin typeface="Segoe UI Semilight"/>
                <a:cs typeface="Segoe UI Semilight"/>
              </a:rPr>
              <a:t> je u tri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effectLst/>
                <a:latin typeface="Segoe UI Semilight"/>
                <a:cs typeface="Segoe UI Semilight"/>
              </a:rPr>
              <a:t>dijela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effectLst/>
                <a:latin typeface="Segoe UI Semilight"/>
                <a:cs typeface="Segoe UI Semilight"/>
              </a:rPr>
              <a:t>: </a:t>
            </a:r>
            <a:endParaRPr lang="en-US" altLang="sr-Latn-RS" sz="2400" b="0" i="0" u="none" strike="noStrike" cap="none" normalizeH="0" baseline="0" dirty="0">
              <a:ln>
                <a:noFill/>
              </a:ln>
              <a:effectLst/>
              <a:latin typeface="Segoe UI Semilight"/>
              <a:cs typeface="Segoe UI Semi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sr-Latn-R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Bilježnice</a:t>
            </a:r>
            <a:r>
              <a:rPr kumimoji="0" lang="en-U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učenika</a:t>
            </a:r>
            <a:r>
              <a:rPr kumimoji="0" lang="en-U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– 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privatne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bilježnice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koje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zajednički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koriste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nastavnik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pojedinačni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učenici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Nastavnici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mogu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pristupiti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bilježnici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svakog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učenika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dok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učenici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mogu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pristupiti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samo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vlastitoj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. </a:t>
            </a:r>
            <a:endParaRPr kumimoji="0" lang="en-US" altLang="sr-Latn-R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Biblioteka</a:t>
            </a:r>
            <a:r>
              <a:rPr kumimoji="0" lang="en-U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sadržaja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 – 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bilježnica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namijenjena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samo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čitanju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putem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koje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nastavnici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mogu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zajednički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koristiti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radne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materijale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s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učenicima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. </a:t>
            </a:r>
            <a:endParaRPr kumimoji="0" lang="en-US" altLang="sr-Latn-R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Prostor</a:t>
            </a:r>
            <a:r>
              <a:rPr kumimoji="0" lang="en-U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za </a:t>
            </a: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suradnju</a:t>
            </a:r>
            <a:r>
              <a:rPr kumimoji="0" lang="en-U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– 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bilježnica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namijenjena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svim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slušateljima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predmeta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koja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služi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za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zajedničko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korištenje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organiziranje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suradnju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. </a:t>
            </a:r>
            <a:endParaRPr kumimoji="0" lang="en-US" altLang="sr-Latn-R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89F7C136-3045-4CC5-93EE-0EB833BAFBD8}"/>
              </a:ext>
            </a:extLst>
          </p:cNvPr>
          <p:cNvSpPr/>
          <p:nvPr/>
        </p:nvSpPr>
        <p:spPr>
          <a:xfrm>
            <a:off x="2467429" y="1793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3"/>
              </a:rPr>
              <a:t>http://onenoteforteachers.com/en-US/Guides/Collaborating%20in%20the%20classroom%20with%20the%20OneNote%20Class%20Notebook%20Creator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10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0AD3235-07E1-49F4-91C4-47DFE247B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1F8CAE-8A99-450B-BC34-7498406AF1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 učenike po prilagođenom programu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CE7FEC-2971-4354-8129-7EE0374C62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moramo individualizirati nastavu</a:t>
            </a:r>
          </a:p>
        </p:txBody>
      </p:sp>
    </p:spTree>
    <p:extLst>
      <p:ext uri="{BB962C8B-B14F-4D97-AF65-F5344CB8AC3E}">
        <p14:creationId xmlns:p14="http://schemas.microsoft.com/office/powerpoint/2010/main" val="16987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B337F04-DCB9-412F-BC17-A74551949E76}"/>
              </a:ext>
            </a:extLst>
          </p:cNvPr>
          <p:cNvSpPr txBox="1">
            <a:spLocks/>
          </p:cNvSpPr>
          <p:nvPr/>
        </p:nvSpPr>
        <p:spPr>
          <a:xfrm>
            <a:off x="2135188" y="692151"/>
            <a:ext cx="8151812" cy="4824413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/>
          <a:p>
            <a:pPr marL="172720" indent="-172720" algn="ctr"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defRPr/>
            </a:pPr>
            <a:r>
              <a:rPr lang="hr-HR" sz="3900" b="1" dirty="0">
                <a:solidFill>
                  <a:schemeClr val="tx2">
                    <a:lumMod val="60000"/>
                    <a:lumOff val="40000"/>
                  </a:schemeClr>
                </a:solidFill>
                <a:cs typeface="Segoe UI"/>
              </a:rPr>
              <a:t>INDIVIDUALIZIRANI</a:t>
            </a:r>
            <a:r>
              <a:rPr lang="hr-HR" sz="39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  ODGOJNO -OBRAZOVNI PROGRAM  (IOOP)</a:t>
            </a:r>
            <a:r>
              <a:rPr lang="hr-HR" sz="3900" b="1" dirty="0">
                <a:solidFill>
                  <a:srgbClr val="2FF12F"/>
                </a:solidFill>
                <a:cs typeface="Segoe UI"/>
              </a:rPr>
              <a:t> </a:t>
            </a:r>
            <a:endParaRPr lang="en-US" dirty="0"/>
          </a:p>
          <a:p>
            <a:pPr marL="172720" indent="-172720"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defRPr/>
            </a:pPr>
            <a:endParaRPr lang="hr-HR" sz="3900" b="1" dirty="0">
              <a:solidFill>
                <a:srgbClr val="92D050"/>
              </a:solidFill>
              <a:cs typeface="Segoe UI" pitchFamily="34" charset="0"/>
            </a:endParaRPr>
          </a:p>
          <a:p>
            <a:pPr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defRPr/>
            </a:pPr>
            <a:r>
              <a:rPr lang="hr-HR" sz="4400" dirty="0">
                <a:cs typeface="Segoe UI"/>
              </a:rPr>
              <a:t>Program  izrađen  za točno  određenog učenika</a:t>
            </a:r>
          </a:p>
          <a:p>
            <a:pPr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defRPr/>
            </a:pPr>
            <a:r>
              <a:rPr lang="hr-HR" sz="4400" dirty="0">
                <a:cs typeface="Segoe UI"/>
              </a:rPr>
              <a:t>Precizira ciljeve  koje učenik  treba postići tijekom postavljenog razdoblja</a:t>
            </a:r>
            <a:endParaRPr lang="hr-HR" dirty="0"/>
          </a:p>
          <a:p>
            <a:pPr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defRPr/>
            </a:pPr>
            <a:r>
              <a:rPr lang="hr-HR" sz="4400" b="1" dirty="0">
                <a:cs typeface="Segoe UI"/>
              </a:rPr>
              <a:t>Digitalna bilježnica nam pomaže individualizirati program za svakoga učenika.</a:t>
            </a:r>
            <a:r>
              <a:rPr lang="hr-HR" sz="4400" dirty="0">
                <a:cs typeface="Segoe UI"/>
              </a:rPr>
              <a:t> </a:t>
            </a:r>
            <a:endParaRPr lang="hr-HR" sz="4400" dirty="0"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C6C16569-FB7F-4DD4-B138-520B5DDCFFB2}"/>
              </a:ext>
            </a:extLst>
          </p:cNvPr>
          <p:cNvSpPr/>
          <p:nvPr/>
        </p:nvSpPr>
        <p:spPr>
          <a:xfrm>
            <a:off x="1521399" y="478424"/>
            <a:ext cx="7460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Primjer</a:t>
            </a:r>
            <a:r>
              <a:rPr lang="hr-HR" b="1" dirty="0">
                <a:solidFill>
                  <a:srgbClr val="000000"/>
                </a:solidFill>
                <a:latin typeface="Calibri" panose="020F0502020204030204" pitchFamily="34" charset="0"/>
              </a:rPr>
              <a:t> 1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:</a:t>
            </a:r>
            <a:r>
              <a:rPr lang="hr-HR" dirty="0">
                <a:solidFill>
                  <a:srgbClr val="333333"/>
                </a:solidFill>
                <a:latin typeface="Calibri" panose="020F0502020204030204" pitchFamily="34" charset="0"/>
              </a:rPr>
              <a:t> FORMATIVNO VREDNOVANJE </a:t>
            </a:r>
            <a:r>
              <a:rPr lang="hr-HR" dirty="0" smtClean="0">
                <a:solidFill>
                  <a:srgbClr val="333333"/>
                </a:solidFill>
                <a:latin typeface="Calibri" panose="020F0502020204030204" pitchFamily="34" charset="0"/>
              </a:rPr>
              <a:t>preko </a:t>
            </a:r>
            <a:r>
              <a:rPr lang="hr-HR" dirty="0">
                <a:solidFill>
                  <a:srgbClr val="333333"/>
                </a:solidFill>
                <a:latin typeface="Calibri" panose="020F0502020204030204" pitchFamily="34" charset="0"/>
              </a:rPr>
              <a:t>kvizova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520794E2-6157-473D-8E73-70F87ABF1F00}"/>
              </a:ext>
            </a:extLst>
          </p:cNvPr>
          <p:cNvSpPr/>
          <p:nvPr/>
        </p:nvSpPr>
        <p:spPr>
          <a:xfrm>
            <a:off x="1582056" y="1913200"/>
            <a:ext cx="8882743" cy="489364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/>
            <a:r>
              <a:rPr lang="hr-HR" sz="2400" b="1" dirty="0">
                <a:solidFill>
                  <a:srgbClr val="777777"/>
                </a:solidFill>
                <a:latin typeface="Calibri"/>
                <a:cs typeface="Calibri"/>
              </a:rPr>
              <a:t>Primjer 2: Elektronička poruka koju će učenici ispravljati</a:t>
            </a:r>
          </a:p>
          <a:p>
            <a:pPr fontAlgn="base"/>
            <a:r>
              <a:rPr lang="en-US" sz="2400" b="1" dirty="0" err="1">
                <a:solidFill>
                  <a:srgbClr val="777777"/>
                </a:solidFill>
                <a:latin typeface="Calibri" panose="020F0502020204030204" pitchFamily="34" charset="0"/>
              </a:rPr>
              <a:t>Predmet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:</a:t>
            </a:r>
            <a:r>
              <a:rPr lang="en-US" sz="2400" b="1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i="1" dirty="0">
                <a:solidFill>
                  <a:srgbClr val="777777"/>
                </a:solidFill>
                <a:latin typeface="Calibri" panose="020F0502020204030204" pitchFamily="34" charset="0"/>
              </a:rPr>
              <a:t>No subject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Bok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profesorice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,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neznam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di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nači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primjere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zdataka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koje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moramo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rješiti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do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ponedjeljka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,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ili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utorka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?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Nisam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siguran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, pa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ako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mi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možete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još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i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to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reć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?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Dali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trebamo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to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poslati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vama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tu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na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mail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ili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da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donesemo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na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sat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taj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dan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dok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imamo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?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Hvala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na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pomoči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Btw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kako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ste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?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17F41CB2-7F9E-47A4-B67C-A6C1D0F70B01}"/>
              </a:ext>
            </a:extLst>
          </p:cNvPr>
          <p:cNvSpPr/>
          <p:nvPr/>
        </p:nvSpPr>
        <p:spPr>
          <a:xfrm>
            <a:off x="2206172" y="10285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2"/>
              </a:rPr>
              <a:t>https://srednja.hr/kviz/knjizevna-analiza-hamlet-william-shakespeare/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7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32C9FA-45F9-41B9-81E4-F99D6EA1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260351"/>
            <a:ext cx="8229600" cy="8556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r-HR" dirty="0">
                <a:solidFill>
                  <a:srgbClr val="2FF12F"/>
                </a:solidFill>
              </a:rPr>
              <a:t>SKUPINE UČENIKA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72538D8-D245-43D6-96D8-CAC07101FB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5000" y="1295401"/>
          <a:ext cx="8305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6225F9-F7AC-434D-B164-AE6913354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 učenike s posebnim potrebama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B650A3-6FBB-4346-BD04-ECCC221AA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753606" cy="538770"/>
          </a:xfrm>
        </p:spPr>
        <p:txBody>
          <a:bodyPr>
            <a:normAutofit/>
          </a:bodyPr>
          <a:lstStyle/>
          <a:p>
            <a:r>
              <a:rPr lang="hr-HR" dirty="0"/>
              <a:t>prilagoditi nastavu potrebama učenika</a:t>
            </a:r>
          </a:p>
        </p:txBody>
      </p:sp>
    </p:spTree>
    <p:extLst>
      <p:ext uri="{BB962C8B-B14F-4D97-AF65-F5344CB8AC3E}">
        <p14:creationId xmlns:p14="http://schemas.microsoft.com/office/powerpoint/2010/main" val="22867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168442EA-1944-4472-A880-882B3026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b="1" dirty="0"/>
              <a:t>Preporuke za individualizirani pristup</a:t>
            </a:r>
            <a:br>
              <a:rPr lang="hr-HR" altLang="sr-Latn-RS" b="1" dirty="0"/>
            </a:br>
            <a:r>
              <a:rPr lang="hr-HR" altLang="sr-Latn-RS" b="1" dirty="0"/>
              <a:t>uz pomoć digitalnih bilježnica</a:t>
            </a:r>
          </a:p>
        </p:txBody>
      </p:sp>
      <p:sp>
        <p:nvSpPr>
          <p:cNvPr id="11267" name="Rezervirano mjesto sadržaja 2">
            <a:extLst>
              <a:ext uri="{FF2B5EF4-FFF2-40B4-BE49-F238E27FC236}">
                <a16:creationId xmlns:a16="http://schemas.microsoft.com/office/drawing/2014/main" id="{1E1AA55C-7AB3-4BEE-BD75-A57399D4E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030464" cy="3936927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hr-HR" altLang="sr-Latn-RS" sz="5100" dirty="0"/>
              <a:t>Ako piše pismenu provjeru znanja potrebno je smanjiti broj zadataka (ne odnosi se na prilagodbu sadržaja)</a:t>
            </a:r>
          </a:p>
          <a:p>
            <a:pPr marL="0" indent="0">
              <a:buNone/>
            </a:pPr>
            <a:endParaRPr lang="hr-HR" altLang="sr-Latn-RS" sz="5100" dirty="0"/>
          </a:p>
          <a:p>
            <a:r>
              <a:rPr lang="hr-HR" altLang="sr-Latn-RS" sz="5100"/>
              <a:t>Uvažiti teškoće kod situacija kada se </a:t>
            </a:r>
            <a:r>
              <a:rPr lang="hr-HR" altLang="sr-Latn-RS" sz="5100" dirty="0"/>
              <a:t>pažnja </a:t>
            </a:r>
            <a:r>
              <a:rPr lang="hr-HR" altLang="sr-Latn-RS" sz="5100"/>
              <a:t>istovremeno  dijeli na više zadataka te </a:t>
            </a:r>
            <a:r>
              <a:rPr lang="hr-HR" altLang="sr-Latn-RS" sz="5100" b="1" dirty="0"/>
              <a:t>dogovoriti način da mu se osigura materijal za učenje (u osobnom prostoru digitalne bilježnice)</a:t>
            </a:r>
          </a:p>
          <a:p>
            <a:r>
              <a:rPr lang="hr-HR" altLang="sr-Latn-RS" sz="5100"/>
              <a:t>Ne ocjenjivati urednost rukopisa. Učenik može pisati  u </a:t>
            </a:r>
            <a:r>
              <a:rPr lang="hr-HR" altLang="sr-Latn-RS" sz="5100" dirty="0"/>
              <a:t>digitalnu bilježnicu, a nastavnik  pogreške pri pisanju može podvući.</a:t>
            </a:r>
          </a:p>
          <a:p>
            <a:pPr>
              <a:buFont typeface="Arial" panose="020B0604020202020204" pitchFamily="34" charset="0"/>
              <a:buNone/>
            </a:pPr>
            <a:endParaRPr lang="hr-HR" altLang="sr-Latn-R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s://office365.skole.hr/img/ilustracija-nastavni-materijali.png">
            <a:extLst>
              <a:ext uri="{FF2B5EF4-FFF2-40B4-BE49-F238E27FC236}">
                <a16:creationId xmlns:a16="http://schemas.microsoft.com/office/drawing/2014/main" id="{55B84011-D47F-4767-B9E5-F82264EA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28" y="1124712"/>
            <a:ext cx="5266944" cy="4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8E26B175-0BF4-4307-8FA4-4048EC6A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772660"/>
            <a:ext cx="5270500" cy="1233488"/>
          </a:xfrm>
        </p:spPr>
        <p:txBody>
          <a:bodyPr>
            <a:normAutofit fontScale="90000"/>
          </a:bodyPr>
          <a:lstStyle/>
          <a:p>
            <a:r>
              <a:rPr lang="hr-HR" altLang="sr-Latn-RS" b="1"/>
              <a:t>Prilagodbe vezane uz  teškoće u </a:t>
            </a:r>
            <a:br>
              <a:rPr lang="hr-HR" altLang="sr-Latn-RS" b="1"/>
            </a:br>
            <a:r>
              <a:rPr lang="hr-HR" altLang="sr-Latn-RS" b="1"/>
              <a:t>usvajanju uputa</a:t>
            </a:r>
          </a:p>
        </p:txBody>
      </p:sp>
      <p:sp>
        <p:nvSpPr>
          <p:cNvPr id="13315" name="Rezervirano mjesto sadržaja 2">
            <a:extLst>
              <a:ext uri="{FF2B5EF4-FFF2-40B4-BE49-F238E27FC236}">
                <a16:creationId xmlns:a16="http://schemas.microsoft.com/office/drawing/2014/main" id="{965759D6-BAEB-465B-ACE7-ACCC3E4C0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463" y="2780507"/>
            <a:ext cx="8229600" cy="46085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altLang="sr-Latn-RS" sz="2800" dirty="0"/>
              <a:t>Upute zadavati jednu po jednu </a:t>
            </a:r>
          </a:p>
          <a:p>
            <a:r>
              <a:rPr lang="hr-HR" altLang="sr-Latn-RS" sz="2800" dirty="0"/>
              <a:t>Predvidjeti dulji vremenski period za usvajanje nekih tema</a:t>
            </a:r>
          </a:p>
          <a:p>
            <a:r>
              <a:rPr lang="hr-HR" altLang="sr-Latn-RS" sz="2800" dirty="0"/>
              <a:t>Provjeravati je li učenik razumio sadržaj, pojmove i definicije te dati  mu dodatna objašnjenja</a:t>
            </a:r>
            <a:r>
              <a:rPr lang="hr-HR" altLang="sr-Latn-RS" sz="2800" b="1" dirty="0"/>
              <a:t> (unutar osobnog prostora digitalne bilježnice)</a:t>
            </a:r>
          </a:p>
          <a:p>
            <a:endParaRPr lang="hr-HR" altLang="sr-Latn-RS" dirty="0"/>
          </a:p>
        </p:txBody>
      </p:sp>
      <p:pic>
        <p:nvPicPr>
          <p:cNvPr id="13316" name="Slika 3" descr="sova knjiga.JPG">
            <a:extLst>
              <a:ext uri="{FF2B5EF4-FFF2-40B4-BE49-F238E27FC236}">
                <a16:creationId xmlns:a16="http://schemas.microsoft.com/office/drawing/2014/main" id="{F2DFED5E-ECB0-4189-9DBF-656C6DDD9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19" y="548482"/>
            <a:ext cx="23764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61E945-23A5-469C-8B99-C14A57C2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401"/>
            <a:ext cx="8991600" cy="1116013"/>
          </a:xfrm>
        </p:spPr>
        <p:txBody>
          <a:bodyPr>
            <a:normAutofit fontScale="9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hr-HR" altLang="sr-Latn-RS">
                <a:solidFill>
                  <a:srgbClr val="2FF12F"/>
                </a:solidFill>
              </a:rPr>
              <a:t>PRILAGODBE  </a:t>
            </a:r>
            <a:br>
              <a:rPr lang="hr-HR" altLang="sr-Latn-RS">
                <a:solidFill>
                  <a:srgbClr val="2FF12F"/>
                </a:solidFill>
              </a:rPr>
            </a:br>
            <a:r>
              <a:rPr lang="hr-HR" altLang="sr-Latn-RS">
                <a:solidFill>
                  <a:srgbClr val="2FF12F"/>
                </a:solidFill>
              </a:rPr>
              <a:t>  NASTAVNIH SADRŽAJA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9E5F4-751F-47D3-B1A0-19F0DC87A6B9}"/>
              </a:ext>
            </a:extLst>
          </p:cNvPr>
          <p:cNvSpPr/>
          <p:nvPr/>
        </p:nvSpPr>
        <p:spPr>
          <a:xfrm>
            <a:off x="2639616" y="1628800"/>
            <a:ext cx="2592288" cy="10801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400" b="1" dirty="0">
                <a:solidFill>
                  <a:schemeClr val="tx1"/>
                </a:solidFill>
              </a:rPr>
              <a:t>DA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E98A2E-7F40-4AAE-B223-374553D415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080" y="1628800"/>
            <a:ext cx="2592288" cy="1080120"/>
          </a:xfrm>
          <a:ln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>
                  <a:lumMod val="95000"/>
                </a:schemeClr>
              </a:buClr>
              <a:defRPr/>
            </a:pPr>
            <a:r>
              <a:rPr lang="hr-HR" sz="4400" b="1" dirty="0">
                <a:solidFill>
                  <a:srgbClr val="2FF12F"/>
                </a:solidFill>
              </a:rPr>
              <a:t>NE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10E2DB9A-DDDB-4D02-8491-C2C9CD9E678B}"/>
              </a:ext>
            </a:extLst>
          </p:cNvPr>
          <p:cNvSpPr/>
          <p:nvPr/>
        </p:nvSpPr>
        <p:spPr>
          <a:xfrm>
            <a:off x="3719513" y="2708275"/>
            <a:ext cx="360362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6D65DF-D22A-478E-AE88-7A67649F50D8}"/>
              </a:ext>
            </a:extLst>
          </p:cNvPr>
          <p:cNvSpPr/>
          <p:nvPr/>
        </p:nvSpPr>
        <p:spPr>
          <a:xfrm>
            <a:off x="2423592" y="3356992"/>
            <a:ext cx="3096344" cy="10801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b="1" dirty="0">
                <a:solidFill>
                  <a:schemeClr val="tx1"/>
                </a:solidFill>
              </a:rPr>
              <a:t>U KOJOJ MJERI ?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3FDB1DE-B39E-45BE-8824-A361B54D7760}"/>
              </a:ext>
            </a:extLst>
          </p:cNvPr>
          <p:cNvSpPr/>
          <p:nvPr/>
        </p:nvSpPr>
        <p:spPr>
          <a:xfrm>
            <a:off x="5448300" y="3644901"/>
            <a:ext cx="10795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37708C-D1B2-49D7-B493-2476DB0A4737}"/>
              </a:ext>
            </a:extLst>
          </p:cNvPr>
          <p:cNvSpPr/>
          <p:nvPr/>
        </p:nvSpPr>
        <p:spPr>
          <a:xfrm>
            <a:off x="6528048" y="3212976"/>
            <a:ext cx="3096344" cy="2376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b="1" dirty="0">
                <a:solidFill>
                  <a:schemeClr val="tx1"/>
                </a:solidFill>
              </a:rPr>
              <a:t>Ovisno o specifičnostima učenika i obrazovnim potrebama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913CAA-193D-4BDC-A282-2DB561635165}"/>
              </a:ext>
            </a:extLst>
          </p:cNvPr>
          <p:cNvSpPr txBox="1"/>
          <p:nvPr/>
        </p:nvSpPr>
        <p:spPr>
          <a:xfrm>
            <a:off x="5664200" y="1628776"/>
            <a:ext cx="719138" cy="9366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hr-HR" sz="96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9EEBC4-3800-4DB6-8E6D-5EAC004B6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9288" y="2133601"/>
            <a:ext cx="3816350" cy="3311525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2500" dirty="0"/>
              <a:t>Snimke tekstova, ulomaka</a:t>
            </a:r>
          </a:p>
          <a:p>
            <a: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2500" dirty="0"/>
              <a:t>Jačina glasa </a:t>
            </a:r>
          </a:p>
          <a:p>
            <a: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2500" dirty="0"/>
              <a:t>Naglašavanje važnosti pojedinih dijelova</a:t>
            </a:r>
          </a:p>
          <a:p>
            <a: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2500" dirty="0"/>
              <a:t>Čitanje zadataka </a:t>
            </a:r>
          </a:p>
          <a:p>
            <a:pPr>
              <a:lnSpc>
                <a:spcPct val="100000"/>
              </a:lnSpc>
              <a:buClr>
                <a:schemeClr val="bg1">
                  <a:lumMod val="95000"/>
                </a:schemeClr>
              </a:buClr>
              <a:buNone/>
              <a:defRPr/>
            </a:pPr>
            <a:r>
              <a:rPr lang="hr-HR" sz="2500" dirty="0"/>
              <a:t>   naglas, objasniti nepoznate pojmove </a:t>
            </a:r>
          </a:p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042CA-28FA-4CED-8569-188301035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4563" y="1989138"/>
            <a:ext cx="4392612" cy="4176712"/>
          </a:xfrm>
        </p:spPr>
        <p:txBody>
          <a:bodyPr rtlCol="0">
            <a:normAutofit fontScale="25000" lnSpcReduction="20000"/>
          </a:bodyPr>
          <a:lstStyle/>
          <a:p>
            <a:pPr>
              <a:lnSpc>
                <a:spcPct val="12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9200" dirty="0"/>
              <a:t>Filmovi, slike, crteži, </a:t>
            </a:r>
            <a:r>
              <a:rPr lang="hr-HR" sz="9200" dirty="0" err="1"/>
              <a:t>posteri</a:t>
            </a:r>
            <a:r>
              <a:rPr lang="hr-HR" sz="9200" dirty="0"/>
              <a:t>, grafikoni, tablice, prezentacije</a:t>
            </a:r>
          </a:p>
          <a:p>
            <a:pPr>
              <a:lnSpc>
                <a:spcPct val="12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9200" dirty="0"/>
              <a:t>Pisati uvećanim slovima, podcrtavati, bojama isticati bitno, koristiti markere</a:t>
            </a:r>
          </a:p>
          <a:p>
            <a:pPr>
              <a:lnSpc>
                <a:spcPct val="12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9200" dirty="0"/>
              <a:t>Mentalne mape</a:t>
            </a:r>
          </a:p>
          <a:p>
            <a:pPr>
              <a:lnSpc>
                <a:spcPct val="12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9200" dirty="0"/>
              <a:t>Kartice za pojašnjenje pojmova</a:t>
            </a:r>
          </a:p>
          <a:p>
            <a:pPr>
              <a:lnSpc>
                <a:spcPct val="12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9200" dirty="0"/>
              <a:t>Nastavni listići</a:t>
            </a:r>
          </a:p>
          <a:p>
            <a:pPr>
              <a:buClr>
                <a:schemeClr val="bg1">
                  <a:lumMod val="95000"/>
                </a:schemeClr>
              </a:buClr>
              <a:defRPr/>
            </a:pPr>
            <a:endParaRPr lang="hr-HR" dirty="0"/>
          </a:p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endParaRPr lang="hr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521AB-D82C-44B4-953C-E6E0FA92AFC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640013" y="1409928"/>
            <a:ext cx="2743200" cy="5397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3200" dirty="0">
                <a:solidFill>
                  <a:srgbClr val="FFC000"/>
                </a:solidFill>
              </a:rPr>
              <a:t>AUDITIVNE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7AEB8-C541-458E-B2ED-7D563C47AE7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032625" y="1341438"/>
            <a:ext cx="2743200" cy="5397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3200">
                <a:solidFill>
                  <a:srgbClr val="FFC000"/>
                </a:solidFill>
              </a:rPr>
              <a:t>VIZUALNE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BCF9EF6-0360-4F33-8946-1E03C4E6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874" y="347096"/>
            <a:ext cx="9144000" cy="1044575"/>
          </a:xfrm>
        </p:spPr>
        <p:txBody>
          <a:bodyPr>
            <a:normAutofit fontScale="90000"/>
          </a:bodyPr>
          <a:lstStyle/>
          <a:p>
            <a:pPr>
              <a:buClr>
                <a:schemeClr val="bg1">
                  <a:lumMod val="95000"/>
                </a:schemeClr>
              </a:buClr>
              <a:defRPr/>
            </a:pPr>
            <a:r>
              <a:rPr lang="hr-HR" altLang="sr-Latn-RS" dirty="0">
                <a:solidFill>
                  <a:srgbClr val="2FF12F"/>
                </a:solidFill>
              </a:rPr>
              <a:t>PRILAGODE U  </a:t>
            </a:r>
            <a:r>
              <a:rPr lang="hr-HR" altLang="sr-Latn-RS" dirty="0">
                <a:solidFill>
                  <a:srgbClr val="FFC000"/>
                </a:solidFill>
              </a:rPr>
              <a:t>PREZENTACIJI</a:t>
            </a:r>
            <a:r>
              <a:rPr lang="hr-HR" altLang="sr-Latn-RS" dirty="0">
                <a:solidFill>
                  <a:srgbClr val="2FF12F"/>
                </a:solidFill>
              </a:rPr>
              <a:t>   SADRŽAJA koje</a:t>
            </a:r>
            <a:r>
              <a:rPr lang="hr-HR" altLang="sr-Latn-RS" b="1" dirty="0">
                <a:solidFill>
                  <a:srgbClr val="2FF12F"/>
                </a:solidFill>
              </a:rPr>
              <a:t/>
            </a:r>
            <a:br>
              <a:rPr lang="hr-HR" altLang="sr-Latn-RS" b="1" dirty="0">
                <a:solidFill>
                  <a:srgbClr val="2FF12F"/>
                </a:solidFill>
              </a:rPr>
            </a:br>
            <a:r>
              <a:rPr lang="hr-HR" altLang="sr-Latn-RS" b="1" dirty="0">
                <a:solidFill>
                  <a:srgbClr val="2FF12F"/>
                </a:solidFill>
              </a:rPr>
              <a:t>omogućuje digitalna </a:t>
            </a:r>
            <a:r>
              <a:rPr lang="hr-HR" altLang="sr-Latn-RS" b="1" dirty="0" smtClean="0">
                <a:solidFill>
                  <a:srgbClr val="2FF12F"/>
                </a:solidFill>
              </a:rPr>
              <a:t>bilježnica</a:t>
            </a:r>
            <a:br>
              <a:rPr lang="hr-HR" altLang="sr-Latn-RS" b="1" dirty="0" smtClean="0">
                <a:solidFill>
                  <a:srgbClr val="2FF12F"/>
                </a:solidFill>
              </a:rPr>
            </a:br>
            <a:r>
              <a:rPr lang="hr-HR" altLang="sr-Latn-RS" b="1" dirty="0" smtClean="0">
                <a:solidFill>
                  <a:srgbClr val="2FF12F"/>
                </a:solidFill>
              </a:rPr>
              <a:t>s obzirom na teškoće koje učenik ima</a:t>
            </a:r>
            <a:endParaRPr lang="hr-HR" altLang="sr-Latn-RS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3ED9A2-C514-4AD3-995A-AD93615539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V="1">
            <a:off x="1992314" y="1365250"/>
            <a:ext cx="8196715" cy="47624"/>
          </a:xfrm>
        </p:spPr>
        <p:txBody>
          <a:bodyPr rtlCol="0">
            <a:normAutofit fontScale="25000" lnSpcReduction="20000"/>
          </a:bodyPr>
          <a:lstStyle/>
          <a:p>
            <a:pPr>
              <a:buClr>
                <a:schemeClr val="bg1">
                  <a:lumMod val="95000"/>
                </a:schemeClr>
              </a:buClr>
              <a:defRPr/>
            </a:pP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9B357D1-D7E9-4528-BFBA-F78251B8C8BE}"/>
              </a:ext>
            </a:extLst>
          </p:cNvPr>
          <p:cNvSpPr/>
          <p:nvPr/>
        </p:nvSpPr>
        <p:spPr>
          <a:xfrm>
            <a:off x="0" y="5627469"/>
            <a:ext cx="60960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Koristiti  i izmjenjivati raznolike metode rada, sredstva i pomagala: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  <p:bldP spid="6" grpId="0" build="p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7528-14BB-4197-9ACD-E42ADE85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71" y="174171"/>
            <a:ext cx="8313220" cy="908503"/>
          </a:xfrm>
        </p:spPr>
        <p:txBody>
          <a:bodyPr>
            <a:normAutofit fontScale="9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b="1" dirty="0">
                <a:solidFill>
                  <a:srgbClr val="2FF12F"/>
                </a:solidFill>
              </a:rPr>
              <a:t>PRILAGODBE OPSEGA I TEŽINE ZADATAKA</a:t>
            </a:r>
            <a:r>
              <a:rPr lang="hr-HR" altLang="sr-Latn-RS" dirty="0">
                <a:solidFill>
                  <a:srgbClr val="2FF12F"/>
                </a:solidFill>
              </a:rPr>
              <a:t/>
            </a:r>
            <a:br>
              <a:rPr lang="hr-HR" altLang="sr-Latn-RS" dirty="0">
                <a:solidFill>
                  <a:srgbClr val="2FF12F"/>
                </a:solidFill>
              </a:rPr>
            </a:br>
            <a:endParaRPr lang="hr-HR" altLang="sr-Latn-RS" dirty="0">
              <a:solidFill>
                <a:srgbClr val="2FF12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AD203-285B-4C18-8C87-8E45543CE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6389" y="1417805"/>
            <a:ext cx="6588125" cy="4968875"/>
          </a:xfrm>
        </p:spPr>
        <p:txBody>
          <a:bodyPr rtlCol="0">
            <a:normAutofit/>
          </a:bodyPr>
          <a:lstStyle/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>
                <a:solidFill>
                  <a:srgbClr val="2FF12F"/>
                </a:solidFill>
              </a:rPr>
              <a:t>Smanjiti</a:t>
            </a:r>
            <a:r>
              <a:rPr lang="hr-HR" dirty="0"/>
              <a:t> broj zadataka, teksta, definicija, pojmova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/>
              <a:t>Sažeti predviđene tekstove </a:t>
            </a:r>
            <a:r>
              <a:rPr lang="hr-HR" sz="1900" dirty="0"/>
              <a:t>(npr.obraditi dijelove lektire)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/>
              <a:t> Prezentirati samo </a:t>
            </a:r>
            <a:r>
              <a:rPr lang="hr-HR" dirty="0">
                <a:solidFill>
                  <a:srgbClr val="2FF12F"/>
                </a:solidFill>
              </a:rPr>
              <a:t>ključne</a:t>
            </a:r>
            <a:r>
              <a:rPr lang="hr-HR" dirty="0"/>
              <a:t>, </a:t>
            </a:r>
            <a:r>
              <a:rPr lang="hr-HR" dirty="0">
                <a:solidFill>
                  <a:srgbClr val="2FF12F"/>
                </a:solidFill>
              </a:rPr>
              <a:t>bitne</a:t>
            </a:r>
            <a:r>
              <a:rPr lang="hr-HR" dirty="0"/>
              <a:t> pojmove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>
                <a:solidFill>
                  <a:srgbClr val="2FF12F"/>
                </a:solidFill>
              </a:rPr>
              <a:t>Podijeliti</a:t>
            </a:r>
            <a:r>
              <a:rPr lang="hr-HR" dirty="0"/>
              <a:t> zadatak na više manjih cijelina 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>
                <a:solidFill>
                  <a:srgbClr val="2FF12F"/>
                </a:solidFill>
              </a:rPr>
              <a:t>Rasporediti</a:t>
            </a:r>
            <a:r>
              <a:rPr lang="hr-HR" dirty="0"/>
              <a:t> zadatke po težini </a:t>
            </a:r>
            <a:r>
              <a:rPr lang="hr-HR" sz="1900" b="1" dirty="0"/>
              <a:t>(lakši-teži-lakši)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>
                <a:solidFill>
                  <a:srgbClr val="2FF12F"/>
                </a:solidFill>
              </a:rPr>
              <a:t>Ponuditi</a:t>
            </a:r>
            <a:r>
              <a:rPr lang="hr-HR" dirty="0"/>
              <a:t> nekoliko odgovora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/>
              <a:t>Rješavanje zadataka </a:t>
            </a:r>
            <a:r>
              <a:rPr lang="hr-HR" dirty="0">
                <a:solidFill>
                  <a:srgbClr val="2FF12F"/>
                </a:solidFill>
              </a:rPr>
              <a:t>nadopunjavanjem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/>
              <a:t>Ostaviti </a:t>
            </a:r>
            <a:r>
              <a:rPr lang="hr-HR" dirty="0">
                <a:solidFill>
                  <a:srgbClr val="2FF12F"/>
                </a:solidFill>
              </a:rPr>
              <a:t>dovoljno</a:t>
            </a:r>
            <a:r>
              <a:rPr lang="hr-HR" dirty="0"/>
              <a:t> </a:t>
            </a:r>
            <a:r>
              <a:rPr lang="hr-HR" dirty="0">
                <a:solidFill>
                  <a:srgbClr val="2FF12F"/>
                </a:solidFill>
              </a:rPr>
              <a:t>prostora</a:t>
            </a:r>
            <a:r>
              <a:rPr lang="hr-HR" dirty="0"/>
              <a:t> za pisanje odgovora te označiti mjesto za odgovor </a:t>
            </a:r>
            <a:r>
              <a:rPr lang="hr-HR" sz="1900" dirty="0"/>
              <a:t>(</a:t>
            </a:r>
            <a:r>
              <a:rPr lang="hr-HR" sz="1900" dirty="0" err="1"/>
              <a:t>npr.crtama</a:t>
            </a:r>
            <a:r>
              <a:rPr lang="hr-HR" sz="1900" dirty="0"/>
              <a:t>)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>
                <a:solidFill>
                  <a:srgbClr val="2FF12F"/>
                </a:solidFill>
              </a:rPr>
              <a:t>Izbjegavati</a:t>
            </a:r>
            <a:r>
              <a:rPr lang="hr-HR" dirty="0"/>
              <a:t> zadatke tipa “opiši, </a:t>
            </a:r>
            <a:r>
              <a:rPr lang="hr-HR" dirty="0" err="1"/>
              <a:t>zaključi..</a:t>
            </a:r>
            <a:r>
              <a:rPr lang="hr-HR" dirty="0"/>
              <a:t>.”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/>
              <a:t>Omogućiti </a:t>
            </a:r>
            <a:r>
              <a:rPr lang="hr-HR" dirty="0">
                <a:solidFill>
                  <a:srgbClr val="2FF12F"/>
                </a:solidFill>
              </a:rPr>
              <a:t>korištenje</a:t>
            </a:r>
            <a:r>
              <a:rPr lang="hr-HR" dirty="0"/>
              <a:t> </a:t>
            </a:r>
            <a:r>
              <a:rPr lang="hr-HR" dirty="0">
                <a:solidFill>
                  <a:srgbClr val="2FF12F"/>
                </a:solidFill>
              </a:rPr>
              <a:t>pomagala </a:t>
            </a:r>
            <a:r>
              <a:rPr lang="hr-HR" sz="1900" dirty="0"/>
              <a:t>(rječnik, udžbenik...)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>
                <a:solidFill>
                  <a:srgbClr val="2FF12F"/>
                </a:solidFill>
              </a:rPr>
              <a:t>Zamijeniti</a:t>
            </a:r>
            <a:r>
              <a:rPr lang="hr-HR" dirty="0"/>
              <a:t>  teže riječi “lakšim” </a:t>
            </a:r>
            <a:r>
              <a:rPr lang="hr-HR" sz="1900" dirty="0"/>
              <a:t>(npr.regenerirati –obnoviti)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endParaRPr lang="hr-HR" dirty="0"/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endParaRPr lang="hr-HR" dirty="0"/>
          </a:p>
        </p:txBody>
      </p:sp>
      <p:pic>
        <p:nvPicPr>
          <p:cNvPr id="5" name="Content Placeholder 4" descr="C:\Users\eclipse\Downloads\tree_of_knowledge_book_swinging_500.gif">
            <a:extLst>
              <a:ext uri="{FF2B5EF4-FFF2-40B4-BE49-F238E27FC236}">
                <a16:creationId xmlns:a16="http://schemas.microsoft.com/office/drawing/2014/main" id="{DA722F8F-EBEF-4EED-A7D4-919596960958}"/>
              </a:ext>
            </a:extLst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082675"/>
            <a:ext cx="2124075" cy="2274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5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6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68EA5-1FF6-40D1-B4A0-A0A8FA19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9" y="333376"/>
            <a:ext cx="6573837" cy="6397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r-HR" dirty="0"/>
              <a:t> </a:t>
            </a:r>
            <a:r>
              <a:rPr lang="hr-HR" dirty="0">
                <a:solidFill>
                  <a:srgbClr val="2FF12F"/>
                </a:solidFill>
              </a:rPr>
              <a:t>VREMENSKO PRILAGOĐAVANJE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A815741-08CB-468F-BC01-CA7D2A0CDC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3564" y="333375"/>
            <a:ext cx="2168525" cy="23749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EDA504-0090-486B-8E90-1FE5A988DC90}"/>
              </a:ext>
            </a:extLst>
          </p:cNvPr>
          <p:cNvSpPr txBox="1"/>
          <p:nvPr/>
        </p:nvSpPr>
        <p:spPr>
          <a:xfrm>
            <a:off x="2063750" y="1268413"/>
            <a:ext cx="5545138" cy="4464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hr-HR" sz="2400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27F5DD-F1F0-4777-8654-E401CD1E9640}"/>
              </a:ext>
            </a:extLst>
          </p:cNvPr>
          <p:cNvSpPr txBox="1"/>
          <p:nvPr/>
        </p:nvSpPr>
        <p:spPr>
          <a:xfrm>
            <a:off x="2063750" y="2336575"/>
            <a:ext cx="6911975" cy="44640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267970" indent="-267970">
              <a:buBlip>
                <a:blip r:embed="rId3"/>
              </a:buBlip>
              <a:defRPr/>
            </a:pPr>
            <a:r>
              <a:rPr lang="hr-HR" sz="4000" dirty="0">
                <a:solidFill>
                  <a:schemeClr val="tx2"/>
                </a:solidFill>
                <a:ea typeface="+mj-ea"/>
                <a:cs typeface="+mj-cs"/>
              </a:rPr>
              <a:t>Omogućiti više vremena za rješavanje zadataka u osobnom prostoru digitalne bilježnice</a:t>
            </a:r>
            <a:endParaRPr lang="en-US" dirty="0">
              <a:solidFill>
                <a:schemeClr val="tx2"/>
              </a:solidFill>
              <a:ea typeface="+mj-ea"/>
              <a:cs typeface="+mj-cs"/>
            </a:endParaRPr>
          </a:p>
          <a:p>
            <a:pPr marL="267970" indent="-267970">
              <a:defRPr/>
            </a:pPr>
            <a:endParaRPr lang="hr-HR" sz="2400" dirty="0">
              <a:solidFill>
                <a:schemeClr val="bg1"/>
              </a:solidFill>
              <a:ea typeface="+mj-ea"/>
              <a:cs typeface="+mj-cs"/>
            </a:endParaRPr>
          </a:p>
          <a:p>
            <a:pPr>
              <a:buBlip>
                <a:blip r:embed="rId3"/>
              </a:buBlip>
              <a:defRPr/>
            </a:pPr>
            <a:endParaRPr lang="hr-HR" sz="2400" dirty="0"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C9AC-9A63-4F81-9DDC-DA85DE81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DIGITALNA BILJEŽNICA OMOGUĆUJE </a:t>
            </a:r>
            <a:r>
              <a:rPr lang="en-US" dirty="0" err="1"/>
              <a:t>Bolju</a:t>
            </a:r>
            <a:r>
              <a:rPr lang="en-US" dirty="0"/>
              <a:t> </a:t>
            </a:r>
            <a:r>
              <a:rPr lang="en-US" dirty="0" err="1"/>
              <a:t>suradnju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93AA-77DB-4955-B0E3-743BE3DFE3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Digitalna</a:t>
            </a:r>
            <a:r>
              <a:rPr lang="en-US" sz="2800" dirty="0"/>
              <a:t>  </a:t>
            </a:r>
            <a:r>
              <a:rPr lang="en-US" sz="2800" dirty="0" err="1"/>
              <a:t>bilježnica</a:t>
            </a:r>
            <a:r>
              <a:rPr lang="en-US" sz="2800" dirty="0"/>
              <a:t> </a:t>
            </a:r>
            <a:r>
              <a:rPr lang="en-US" sz="2800" dirty="0" err="1"/>
              <a:t>omogućuje</a:t>
            </a:r>
            <a:r>
              <a:rPr lang="en-US" sz="2800" dirty="0"/>
              <a:t> </a:t>
            </a:r>
            <a:r>
              <a:rPr lang="en-US" sz="2800" dirty="0" err="1"/>
              <a:t>bolju</a:t>
            </a:r>
            <a:r>
              <a:rPr lang="en-US" sz="2800" dirty="0"/>
              <a:t>  </a:t>
            </a:r>
            <a:r>
              <a:rPr lang="en-US" sz="2800" dirty="0" err="1"/>
              <a:t>suradnju</a:t>
            </a:r>
          </a:p>
          <a:p>
            <a:pPr marL="0" indent="0">
              <a:buNone/>
            </a:pPr>
            <a:r>
              <a:rPr lang="en-US" sz="2800" dirty="0"/>
              <a:t> s </a:t>
            </a:r>
            <a:r>
              <a:rPr lang="en-US" sz="2800" dirty="0" err="1"/>
              <a:t>drugim</a:t>
            </a:r>
            <a:r>
              <a:rPr lang="en-US" sz="2800" dirty="0"/>
              <a:t> </a:t>
            </a:r>
            <a:r>
              <a:rPr lang="en-US" sz="2800" dirty="0" err="1"/>
              <a:t>učenicima</a:t>
            </a:r>
            <a:r>
              <a:rPr lang="en-US" sz="2800" dirty="0"/>
              <a:t> u </a:t>
            </a:r>
            <a:r>
              <a:rPr lang="en-US" sz="2800" dirty="0" err="1"/>
              <a:t>prostoru</a:t>
            </a:r>
            <a:r>
              <a:rPr lang="en-US" sz="2800" dirty="0"/>
              <a:t> za </a:t>
            </a:r>
            <a:r>
              <a:rPr lang="en-US" sz="2800" dirty="0" err="1"/>
              <a:t>suradnju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15065-D6AF-4697-8D44-F0F781483A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Rad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projektnim</a:t>
            </a:r>
            <a:r>
              <a:rPr lang="en-US" dirty="0"/>
              <a:t> </a:t>
            </a:r>
            <a:r>
              <a:rPr lang="en-US" dirty="0" err="1"/>
              <a:t>zadatcma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8C71AB-5D24-48C5-948A-268F59626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2687" y="3240478"/>
            <a:ext cx="2306637" cy="26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981818-18BE-4880-B03D-42E429C0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hr-HR" b="1" dirty="0" smtClean="0">
                <a:solidFill>
                  <a:srgbClr val="92D050"/>
                </a:solidFill>
              </a:rPr>
              <a:t>NASTAVNIK RATI UČENIKA U REALNOM VREMENU</a:t>
            </a:r>
            <a:endParaRPr lang="hr-HR" b="1" dirty="0">
              <a:solidFill>
                <a:srgbClr val="92D050"/>
              </a:solidFill>
            </a:endParaRP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D1604738-0B11-4412-92A2-0EC83A2934BB}"/>
              </a:ext>
            </a:extLst>
          </p:cNvPr>
          <p:cNvSpPr/>
          <p:nvPr/>
        </p:nvSpPr>
        <p:spPr>
          <a:xfrm rot="19587937">
            <a:off x="1562100" y="892175"/>
            <a:ext cx="2089150" cy="1943100"/>
          </a:xfrm>
          <a:prstGeom prst="cloudCallout">
            <a:avLst>
              <a:gd name="adj1" fmla="val -34262"/>
              <a:gd name="adj2" fmla="val 97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/>
              <a:t>Zašto uvijek baš  ja moram sjediti  u prvoj klupi?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D1EB2-5787-462E-8E5F-943FFA1EE302}"/>
              </a:ext>
            </a:extLst>
          </p:cNvPr>
          <p:cNvSpPr txBox="1"/>
          <p:nvPr/>
        </p:nvSpPr>
        <p:spPr>
          <a:xfrm>
            <a:off x="5591175" y="981316"/>
            <a:ext cx="5227397" cy="53271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/>
            </a:pPr>
            <a:endParaRPr lang="hr-HR" sz="2400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B7C5E3F9-DAE4-402B-8412-7C1D263A0CFF}"/>
              </a:ext>
            </a:extLst>
          </p:cNvPr>
          <p:cNvSpPr/>
          <p:nvPr/>
        </p:nvSpPr>
        <p:spPr>
          <a:xfrm>
            <a:off x="3863976" y="1196975"/>
            <a:ext cx="1871663" cy="1944688"/>
          </a:xfrm>
          <a:prstGeom prst="cloudCallout">
            <a:avLst>
              <a:gd name="adj1" fmla="val -38789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/>
              <a:t>Izvoli, pitaj Matej!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D0ED62-FA8E-49D7-96F4-2968A0DA6FF1}"/>
              </a:ext>
            </a:extLst>
          </p:cNvPr>
          <p:cNvSpPr txBox="1"/>
          <p:nvPr/>
        </p:nvSpPr>
        <p:spPr>
          <a:xfrm>
            <a:off x="6311901" y="1196975"/>
            <a:ext cx="3529013" cy="43195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hr-HR" sz="2400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A6CC6-0ECB-43DC-BD98-F7A478AE7040}"/>
              </a:ext>
            </a:extLst>
          </p:cNvPr>
          <p:cNvSpPr txBox="1"/>
          <p:nvPr/>
        </p:nvSpPr>
        <p:spPr>
          <a:xfrm>
            <a:off x="6022976" y="1196974"/>
            <a:ext cx="4249738" cy="519017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>
              <a:defRPr/>
            </a:pPr>
            <a:r>
              <a:rPr lang="hr-HR" sz="4000" dirty="0">
                <a:ea typeface="+mj-ea"/>
                <a:cs typeface="+mj-cs"/>
              </a:rPr>
              <a:t> </a:t>
            </a:r>
            <a:r>
              <a:rPr lang="hr-HR" sz="4000" dirty="0" smtClean="0">
                <a:ea typeface="+mj-ea"/>
                <a:cs typeface="+mj-cs"/>
              </a:rPr>
              <a:t>  </a:t>
            </a:r>
            <a:r>
              <a:rPr lang="hr-HR" sz="4000" dirty="0">
                <a:ea typeface="+mj-ea"/>
                <a:cs typeface="+mj-cs"/>
              </a:rPr>
              <a:t>Pomoću </a:t>
            </a:r>
            <a:endParaRPr lang="en-US" dirty="0"/>
          </a:p>
          <a:p>
            <a:pPr marL="457200" indent="-457200">
              <a:defRPr/>
            </a:pPr>
            <a:r>
              <a:rPr lang="hr-HR" sz="4000" dirty="0">
                <a:ea typeface="+mj-ea"/>
                <a:cs typeface="+mj-cs"/>
              </a:rPr>
              <a:t>   digitalne bilježnice nastavnik može pratiti učenika preko računala u realnom </a:t>
            </a:r>
            <a:r>
              <a:rPr lang="hr-HR" sz="4000" dirty="0" smtClean="0">
                <a:ea typeface="+mj-ea"/>
                <a:cs typeface="+mj-cs"/>
              </a:rPr>
              <a:t>vremenu</a:t>
            </a:r>
            <a:r>
              <a:rPr lang="hr-HR" sz="4000" dirty="0">
                <a:ea typeface="+mj-ea"/>
                <a:cs typeface="+mj-cs"/>
              </a:rPr>
              <a:t>.</a:t>
            </a:r>
            <a:endParaRPr lang="hr-HR" dirty="0">
              <a:ea typeface="+mj-ea"/>
              <a:cs typeface="+mj-cs"/>
            </a:endParaRPr>
          </a:p>
          <a:p>
            <a:pPr marL="457200" indent="-457200">
              <a:buBlip>
                <a:blip r:embed="rId2"/>
              </a:buBlip>
              <a:defRPr/>
            </a:pPr>
            <a:endParaRPr lang="hr-HR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2F7250-38CF-4E5B-AC17-DB245AB5E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9195"/>
            <a:ext cx="8991600" cy="1645920"/>
          </a:xfrm>
        </p:spPr>
        <p:txBody>
          <a:bodyPr/>
          <a:lstStyle/>
          <a:p>
            <a:r>
              <a:rPr lang="hr-HR" b="1" dirty="0"/>
              <a:t>Zaključak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B8FF17E-0EDC-4659-9504-C8221789E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1608" y="2058719"/>
            <a:ext cx="7682519" cy="38044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3200" dirty="0" smtClean="0">
                <a:solidFill>
                  <a:schemeClr val="bg1"/>
                </a:solidFill>
                <a:latin typeface="Arial Black"/>
              </a:rPr>
              <a:t>Digitalne su  bilježnice nezamjenjive u nastavi na daljinu jer omogućuju postavljanje individualiziranih i prilagođenih sadržaja učenicima s teškoćama te praćenje učenika u realnom vremenu i podršku nastavnika na svakome satu</a:t>
            </a:r>
            <a:r>
              <a:rPr lang="hr-HR" sz="3200" dirty="0" smtClean="0">
                <a:solidFill>
                  <a:schemeClr val="bg1"/>
                </a:solidFill>
                <a:latin typeface="Arial Black"/>
              </a:rPr>
              <a:t>.</a:t>
            </a:r>
            <a:endParaRPr lang="hr-H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8F5C5AF-7DE3-4B9E-9321-8D77EF548DD3}"/>
              </a:ext>
            </a:extLst>
          </p:cNvPr>
          <p:cNvSpPr/>
          <p:nvPr/>
        </p:nvSpPr>
        <p:spPr>
          <a:xfrm>
            <a:off x="2874349" y="992981"/>
            <a:ext cx="4590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hlinkClick r:id="rId2"/>
              </a:rPr>
              <a:t>Izvori:</a:t>
            </a:r>
          </a:p>
          <a:p>
            <a:endParaRPr lang="hr-HR" dirty="0">
              <a:hlinkClick r:id="rId2"/>
            </a:endParaRPr>
          </a:p>
          <a:p>
            <a:r>
              <a:rPr lang="hr-HR" dirty="0">
                <a:hlinkClick r:id="rId2"/>
              </a:rPr>
              <a:t> https://www.medijskapismenost.hr/ucitelji/</a:t>
            </a:r>
            <a:r>
              <a:rPr lang="hr-HR" dirty="0"/>
              <a:t> 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6E137C0-AEA2-4D36-81C4-395668629C7D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3"/>
              </a:rPr>
              <a:t>https://www.e-skole.hr/wp-content/uploads/2018/12/Strategija-digitalnog-sazrijevanja-cjeloviti-tekst.pdf</a:t>
            </a:r>
            <a:r>
              <a:rPr lang="hr-HR" dirty="0"/>
              <a:t>    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98D0953-3F1A-406B-AAE7-DBA99AE6C937}"/>
              </a:ext>
            </a:extLst>
          </p:cNvPr>
          <p:cNvSpPr/>
          <p:nvPr/>
        </p:nvSpPr>
        <p:spPr>
          <a:xfrm>
            <a:off x="3048000" y="4154902"/>
            <a:ext cx="6096000" cy="1200329"/>
          </a:xfrm>
          <a:prstGeom prst="rect">
            <a:avLst/>
          </a:prstGeom>
        </p:spPr>
        <p:txBody>
          <a:bodyPr anchor="t">
            <a:spAutoFit/>
          </a:bodyPr>
          <a:lstStyle/>
          <a:p>
            <a:endParaRPr lang="hr-HR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 M. </a:t>
            </a:r>
            <a:r>
              <a:rPr lang="hr-HR" err="1"/>
              <a:t>Šimunek</a:t>
            </a:r>
            <a:r>
              <a:rPr lang="hr-HR" dirty="0"/>
              <a:t>: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154979CD-FECB-47BF-9CDB-513EF9BA433F}"/>
              </a:ext>
            </a:extLst>
          </p:cNvPr>
          <p:cNvSpPr/>
          <p:nvPr/>
        </p:nvSpPr>
        <p:spPr>
          <a:xfrm>
            <a:off x="3048000" y="56106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altLang="sr-Latn-RS" dirty="0"/>
              <a:t>INDIVIDUALIZACIJA NASTAVE PREMA ODGOJNO-OBRAZOVNIM POTREBAMA UČENIKA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81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63CCDD-CA88-41BB-B300-96020E7B8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957943"/>
            <a:ext cx="8879114" cy="3074721"/>
          </a:xfrm>
        </p:spPr>
        <p:txBody>
          <a:bodyPr>
            <a:normAutofit/>
          </a:bodyPr>
          <a:lstStyle/>
          <a:p>
            <a:r>
              <a:rPr lang="hr-HR" b="1" dirty="0"/>
              <a:t>Razmislimo</a:t>
            </a:r>
            <a:br>
              <a:rPr lang="hr-HR" b="1" dirty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>Kako prilagoditi nastavu svome učeniku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DE484A0-A4C0-4001-A4D8-0FD208A8C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8342" y="4250942"/>
            <a:ext cx="6865258" cy="21063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učenicima po prilagođenom programu (primjer: učenici koje pohađaju nastavu po prilagođenome programu )</a:t>
            </a:r>
          </a:p>
          <a:p>
            <a:r>
              <a:rPr lang="hr-HR" dirty="0"/>
              <a:t>i učenicima s posebnim </a:t>
            </a:r>
            <a:r>
              <a:rPr lang="hr-HR" dirty="0" smtClean="0"/>
              <a:t>potrebama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24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E1E2-8BD2-4F44-B93B-D80FB0F6F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Kome 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prilagodba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B898E-4F05-4090-8BF7-6217528BD7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Skoro</a:t>
            </a:r>
            <a:r>
              <a:rPr lang="en-US" dirty="0"/>
              <a:t>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/>
              <a:t>učeniku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06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TEMP\Temporary Internet Files\Content.IE5\LRMUQENF\MC900431601[1].PNG">
            <a:extLst>
              <a:ext uri="{FF2B5EF4-FFF2-40B4-BE49-F238E27FC236}">
                <a16:creationId xmlns:a16="http://schemas.microsoft.com/office/drawing/2014/main" id="{00C4F056-BF58-4B9E-8C49-FBF21BE86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4365625"/>
            <a:ext cx="11525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TEMP\Temporary Internet Files\Content.IE5\B4FE7YQ7\MC900432610[1].PNG">
            <a:extLst>
              <a:ext uri="{FF2B5EF4-FFF2-40B4-BE49-F238E27FC236}">
                <a16:creationId xmlns:a16="http://schemas.microsoft.com/office/drawing/2014/main" id="{ABC0492E-4D16-4250-935F-418389E09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797426"/>
            <a:ext cx="12239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TEMP\Temporary Internet Files\Content.IE5\YMDCIGAI\MC900432612[1].PNG">
            <a:extLst>
              <a:ext uri="{FF2B5EF4-FFF2-40B4-BE49-F238E27FC236}">
                <a16:creationId xmlns:a16="http://schemas.microsoft.com/office/drawing/2014/main" id="{9738622F-B9D1-44D7-AA62-A83EDCD60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276475"/>
            <a:ext cx="9350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TEMP\Temporary Internet Files\Content.IE5\YMDCIGAI\MC900432611[1].PNG">
            <a:extLst>
              <a:ext uri="{FF2B5EF4-FFF2-40B4-BE49-F238E27FC236}">
                <a16:creationId xmlns:a16="http://schemas.microsoft.com/office/drawing/2014/main" id="{EE77F3AB-457D-49A0-B485-E1A193D8A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1" y="3213100"/>
            <a:ext cx="1008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TEMP\Temporary Internet Files\Content.IE5\B4FE7YQ7\MC900432609[1].PNG">
            <a:extLst>
              <a:ext uri="{FF2B5EF4-FFF2-40B4-BE49-F238E27FC236}">
                <a16:creationId xmlns:a16="http://schemas.microsoft.com/office/drawing/2014/main" id="{7EDD3B8F-F633-4B03-9A93-84882151E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4" y="981075"/>
            <a:ext cx="9350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TEMP\Temporary Internet Files\Content.IE5\YMDCIGAI\MC900432611[1].PNG">
            <a:extLst>
              <a:ext uri="{FF2B5EF4-FFF2-40B4-BE49-F238E27FC236}">
                <a16:creationId xmlns:a16="http://schemas.microsoft.com/office/drawing/2014/main" id="{0F4D30A5-0141-4428-83DB-0F53FE37E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5516563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TEMP\Temporary Internet Files\Content.IE5\B4FE7YQ7\MC900431614[1].PNG">
            <a:extLst>
              <a:ext uri="{FF2B5EF4-FFF2-40B4-BE49-F238E27FC236}">
                <a16:creationId xmlns:a16="http://schemas.microsoft.com/office/drawing/2014/main" id="{18B5A07B-CBEF-4B11-A34D-7CC4DDBC0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3573463"/>
            <a:ext cx="11525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TEMP\Temporary Internet Files\Content.IE5\B4FE7YQ7\MC900432609[1].PNG">
            <a:extLst>
              <a:ext uri="{FF2B5EF4-FFF2-40B4-BE49-F238E27FC236}">
                <a16:creationId xmlns:a16="http://schemas.microsoft.com/office/drawing/2014/main" id="{A67B7338-2D75-42BE-A510-AB6692FA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357564"/>
            <a:ext cx="9366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:\TEMP\Temporary Internet Files\Content.IE5\LRMUQENF\MC900431601[1].PNG">
            <a:extLst>
              <a:ext uri="{FF2B5EF4-FFF2-40B4-BE49-F238E27FC236}">
                <a16:creationId xmlns:a16="http://schemas.microsoft.com/office/drawing/2014/main" id="{5FE71126-C538-4CAA-978B-2F6E112A5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88914"/>
            <a:ext cx="10080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:\TEMP\Temporary Internet Files\Content.IE5\B4FE7YQ7\MC900432610[1].PNG">
            <a:extLst>
              <a:ext uri="{FF2B5EF4-FFF2-40B4-BE49-F238E27FC236}">
                <a16:creationId xmlns:a16="http://schemas.microsoft.com/office/drawing/2014/main" id="{4A0A4DAF-8556-49F7-8871-AF7AB494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404814"/>
            <a:ext cx="10080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:\TEMP\Temporary Internet Files\Content.IE5\YMDCIGAI\MC900432611[1].PNG">
            <a:extLst>
              <a:ext uri="{FF2B5EF4-FFF2-40B4-BE49-F238E27FC236}">
                <a16:creationId xmlns:a16="http://schemas.microsoft.com/office/drawing/2014/main" id="{86312B18-3252-4478-938A-96B9D51B1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844676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12B029-4EB7-48E7-B0DF-88210C648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5157788"/>
            <a:ext cx="187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Prosječnog  znanja,želi učiti,oštećenje vida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718F83-CA31-447B-963B-91DE4469C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4797426"/>
            <a:ext cx="24479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</a:rPr>
              <a:t>Hiperaktivan,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bez</a:t>
            </a:r>
            <a:r>
              <a:rPr lang="hr-HR" altLang="sr-Latn-RS" sz="1800" b="1">
                <a:solidFill>
                  <a:schemeClr val="tx1"/>
                </a:solidFill>
              </a:rPr>
              <a:t> </a:t>
            </a:r>
            <a:r>
              <a:rPr lang="hr-HR" altLang="sr-Latn-RS" sz="1800">
                <a:solidFill>
                  <a:schemeClr val="tx1"/>
                </a:solidFill>
              </a:rPr>
              <a:t>interesa,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puno priča,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ometa ostale,teškoće čitanja,pisanja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FEFD5C-8E46-4FD7-8FCF-6BC67FFB8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9" y="2852739"/>
            <a:ext cx="21605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600">
                <a:solidFill>
                  <a:schemeClr val="tx1"/>
                </a:solidFill>
              </a:rPr>
              <a:t>Zadovoljavajućeg znanja,izrazito </a:t>
            </a:r>
            <a:r>
              <a:rPr lang="hr-HR" altLang="sr-Latn-RS" sz="1600" b="1">
                <a:solidFill>
                  <a:schemeClr val="tx1"/>
                </a:solidFill>
              </a:rPr>
              <a:t>hiperaktivan</a:t>
            </a:r>
            <a:r>
              <a:rPr lang="hr-HR" altLang="sr-Latn-RS" sz="1600">
                <a:solidFill>
                  <a:schemeClr val="tx1"/>
                </a:solidFill>
              </a:rPr>
              <a:t>-fizički i verbalno,učenik s psihičkim poremećajem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8803B3-7D91-4043-928A-1E1F5BC8B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2708276"/>
            <a:ext cx="22320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</a:rPr>
              <a:t>Niska razina </a:t>
            </a:r>
            <a:r>
              <a:rPr lang="hr-HR" altLang="sr-Latn-RS" sz="1800">
                <a:solidFill>
                  <a:schemeClr val="tx1"/>
                </a:solidFill>
              </a:rPr>
              <a:t>znanja,potrebno joj je puno vremena i vođenje,teškoće pisanja,čitanja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B35853-3807-46E2-9C77-3C4344F7F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1" y="1125539"/>
            <a:ext cx="22320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Izuzetno vrijedan,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zainteresiran,miran, tih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497620-23F2-48CE-9875-4096239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476250"/>
            <a:ext cx="27717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Prosječnog znanja,izražena adolescentna kriza,promjenjivo ponašanje</a:t>
            </a:r>
            <a:r>
              <a:rPr lang="hr-HR" altLang="sr-Latn-RS" sz="1800" b="1">
                <a:solidFill>
                  <a:schemeClr val="tx1"/>
                </a:solidFill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</a:rPr>
              <a:t>hiperaktivnost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0610A7-CD23-48E6-94C2-C124D27F4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5445125"/>
            <a:ext cx="3097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</a:rPr>
              <a:t>Niža razina </a:t>
            </a:r>
            <a:r>
              <a:rPr lang="hr-HR" altLang="sr-Latn-RS" sz="1800">
                <a:solidFill>
                  <a:schemeClr val="tx1"/>
                </a:solidFill>
              </a:rPr>
              <a:t>znanja,potrebno vođenje u radu,izražene  emocionalne teškoće,</a:t>
            </a:r>
            <a:r>
              <a:rPr lang="hr-HR" altLang="sr-Latn-RS" sz="1800" b="1">
                <a:solidFill>
                  <a:schemeClr val="tx1"/>
                </a:solidFill>
              </a:rPr>
              <a:t>hiperaktivnost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05534B-04AE-401B-AFF4-66B09DCDC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33826"/>
            <a:ext cx="194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Prosječnog znanja,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</a:rPr>
              <a:t>hiperaktivna</a:t>
            </a:r>
            <a:r>
              <a:rPr lang="hr-HR" altLang="sr-Latn-RS" sz="1800">
                <a:solidFill>
                  <a:schemeClr val="tx1"/>
                </a:solidFill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emocionalno nestabilna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2B7AFD-6A81-4906-8C87-3BE1DA104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149725"/>
            <a:ext cx="2592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Prosječnog  znanja,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odbija rad,”facebook ovisnik”, učenica s psihičkim poremećajem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53DD10-9136-45CE-B718-A29FB0DAA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2420938"/>
            <a:ext cx="22320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</a:rPr>
              <a:t>Niska razina </a:t>
            </a:r>
            <a:r>
              <a:rPr lang="hr-HR" altLang="sr-Latn-RS" sz="1800">
                <a:solidFill>
                  <a:schemeClr val="tx1"/>
                </a:solidFill>
              </a:rPr>
              <a:t>znanja,potrebna stalna pomoć,trudi se,teškoće pisanja čitanja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1EEA69-5115-4953-9BB9-851B5339A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412875"/>
            <a:ext cx="223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</a:rPr>
              <a:t>Niska</a:t>
            </a:r>
            <a:r>
              <a:rPr lang="hr-HR" altLang="sr-Latn-RS" sz="1800">
                <a:solidFill>
                  <a:schemeClr val="tx1"/>
                </a:solidFill>
              </a:rPr>
              <a:t> razina znanja,promjenjivog interesa,izrazito verbalno agresivna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C73F1E-F0B6-4CF0-B50D-A602ABA44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188913"/>
            <a:ext cx="2663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Natprosječnog znanja,</a:t>
            </a:r>
            <a:r>
              <a:rPr lang="hr-HR" altLang="sr-Latn-RS" sz="1800" b="1">
                <a:solidFill>
                  <a:schemeClr val="tx1"/>
                </a:solidFill>
              </a:rPr>
              <a:t>hiperaktivan,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učenik s psihičkim poremećajem</a:t>
            </a:r>
          </a:p>
        </p:txBody>
      </p:sp>
      <p:pic>
        <p:nvPicPr>
          <p:cNvPr id="31" name="Picture 30" descr="C:\TEMP\Temporary Internet Files\Content.IE5\B4FE7YQ7\MC900431614[1].PNG">
            <a:extLst>
              <a:ext uri="{FF2B5EF4-FFF2-40B4-BE49-F238E27FC236}">
                <a16:creationId xmlns:a16="http://schemas.microsoft.com/office/drawing/2014/main" id="{12E30709-70E9-4EAC-A7D6-985135BD4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492376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6206F06-9215-424A-8B29-0E186F27E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0985" y="1188471"/>
            <a:ext cx="7772400" cy="2781300"/>
          </a:xfrm>
        </p:spPr>
        <p:txBody>
          <a:bodyPr/>
          <a:lstStyle/>
          <a:p>
            <a:pPr algn="ctr" eaLnBrk="1" hangingPunct="1"/>
            <a:r>
              <a:rPr lang="hr-HR" altLang="sr-Latn-RS" sz="4000" dirty="0"/>
              <a:t>INDIVIDUALIZACIJA NASTAVE PREMA ODGOJNO-OBRAZOVNIM POTREBAMA UČENIKA</a:t>
            </a:r>
            <a:endParaRPr lang="en-US" altLang="sr-Latn-RS" sz="4000" dirty="0"/>
          </a:p>
        </p:txBody>
      </p:sp>
      <p:sp>
        <p:nvSpPr>
          <p:cNvPr id="8195" name="Subtitle 2">
            <a:extLst>
              <a:ext uri="{FF2B5EF4-FFF2-40B4-BE49-F238E27FC236}">
                <a16:creationId xmlns:a16="http://schemas.microsoft.com/office/drawing/2014/main" id="{369D217D-8C15-4C8B-8791-1FDF38DC4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848328"/>
            <a:ext cx="7514771" cy="85044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en-US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F371C-B96F-46C0-8341-291E91F124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Otvorite digitalnu </a:t>
            </a:r>
            <a:r>
              <a:rPr lang="hr-HR" dirty="0" err="1" smtClean="0"/>
              <a:t>bilježniCU</a:t>
            </a:r>
            <a:r>
              <a:rPr lang="hr-HR" dirty="0" smtClean="0"/>
              <a:t> RAZREDA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9759A3-FA6C-476F-AE9E-E3AF6FB9D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 smtClean="0"/>
              <a:t>KLIKNITE NA IME UČENIKA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5824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E3C916-0D2D-4D75-9545-83535E979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C0F4FB2-10F1-46B5-AD90-4E1149100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503</Words>
  <Application>Microsoft Office PowerPoint</Application>
  <PresentationFormat>Široki zaslon</PresentationFormat>
  <Paragraphs>129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Gill Sans MT</vt:lpstr>
      <vt:lpstr>Perpetua</vt:lpstr>
      <vt:lpstr>Segoe UI</vt:lpstr>
      <vt:lpstr>Segoe UI Semilight</vt:lpstr>
      <vt:lpstr>Segoe UI Symbol</vt:lpstr>
      <vt:lpstr>Paket</vt:lpstr>
      <vt:lpstr>NAsTAVA NA DALJINU za učenike S TEŠKOĆAMA</vt:lpstr>
      <vt:lpstr>PowerPoint prezentacija</vt:lpstr>
      <vt:lpstr>Razmislimo  Kako prilagoditi nastavu svome učeniku</vt:lpstr>
      <vt:lpstr>Kome treba prilagodba</vt:lpstr>
      <vt:lpstr>PowerPoint prezentacija</vt:lpstr>
      <vt:lpstr>INDIVIDUALIZACIJA NASTAVE PREMA ODGOJNO-OBRAZOVNIM POTREBAMA UČENIKA</vt:lpstr>
      <vt:lpstr>Otvorite digitalnu bilježniCU RAZREDA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 učenike po prilagođenom programu</vt:lpstr>
      <vt:lpstr>PowerPoint prezentacija</vt:lpstr>
      <vt:lpstr>PowerPoint prezentacija</vt:lpstr>
      <vt:lpstr>SKUPINE UČENIKA</vt:lpstr>
      <vt:lpstr>Za učenike s posebnim potrebama</vt:lpstr>
      <vt:lpstr>Preporuke za individualizirani pristup uz pomoć digitalnih bilježnica</vt:lpstr>
      <vt:lpstr>Prilagodbe vezane uz  teškoće u  usvajanju uputa</vt:lpstr>
      <vt:lpstr>PRILAGODBE     NASTAVNIH SADRŽAJA</vt:lpstr>
      <vt:lpstr>PRILAGODE U  PREZENTACIJI   SADRŽAJA koje omogućuje digitalna bilježnica s obzirom na teškoće koje učenik ima</vt:lpstr>
      <vt:lpstr>PRILAGODBE OPSEGA I TEŽINE ZADATAKA </vt:lpstr>
      <vt:lpstr> VREMENSKO PRILAGOĐAVANJE</vt:lpstr>
      <vt:lpstr>DIGITALNA BILJEŽNICA OMOGUĆUJE Bolju suradnju</vt:lpstr>
      <vt:lpstr>NASTAVNIK RATI UČENIKA U REALNOM VREMENU</vt:lpstr>
      <vt:lpstr>Zaključak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pedagogija</dc:title>
  <dc:creator>Božana Tenji</dc:creator>
  <cp:lastModifiedBy>Božana Tenji</cp:lastModifiedBy>
  <cp:revision>441</cp:revision>
  <dcterms:created xsi:type="dcterms:W3CDTF">2018-12-26T18:30:04Z</dcterms:created>
  <dcterms:modified xsi:type="dcterms:W3CDTF">2020-05-30T12:23:26Z</dcterms:modified>
</cp:coreProperties>
</file>