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7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E7ED59-803E-57CA-9B1F-52C6CC178848}" v="146" dt="2020-02-28T18:42:31.648"/>
    <p1510:client id="{8E16F30D-C92B-316B-B08E-AD51CBACF0C6}" v="131" dt="2020-03-11T17:06:51.5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4" autoAdjust="0"/>
    <p:restoredTop sz="94660"/>
  </p:normalViewPr>
  <p:slideViewPr>
    <p:cSldViewPr snapToGrid="0">
      <p:cViewPr varScale="1">
        <p:scale>
          <a:sx n="73" d="100"/>
          <a:sy n="73" d="100"/>
        </p:scale>
        <p:origin x="49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5/26/2020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Rectangle 13">
            <a:extLst>
              <a:ext uri="{FF2B5EF4-FFF2-40B4-BE49-F238E27FC236}">
                <a16:creationId xmlns:a16="http://schemas.microsoft.com/office/drawing/2014/main" id="{50FD0717-BEEE-48D4-8750-E44E166E978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15">
            <a:extLst>
              <a:ext uri="{FF2B5EF4-FFF2-40B4-BE49-F238E27FC236}">
                <a16:creationId xmlns:a16="http://schemas.microsoft.com/office/drawing/2014/main" id="{E4CBA4EB-F997-4F56-9436-88F607540DE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41418" y="1463014"/>
            <a:ext cx="2848300" cy="3293053"/>
          </a:xfrm>
        </p:spPr>
        <p:txBody>
          <a:bodyPr vert="horz" lIns="91440" tIns="91440" rIns="91440" bIns="91440" rtlCol="0" anchor="ctr">
            <a:normAutofit/>
          </a:bodyPr>
          <a:lstStyle/>
          <a:p>
            <a:r>
              <a:rPr lang="en-US" sz="2000" dirty="0"/>
              <a:t>Selfie </a:t>
            </a:r>
          </a:p>
          <a:p>
            <a:r>
              <a:rPr lang="en-US" sz="2000" dirty="0"/>
              <a:t>2019./2020</a:t>
            </a:r>
            <a:r>
              <a:rPr lang="en-US" sz="2000" dirty="0" smtClean="0"/>
              <a:t>.</a:t>
            </a:r>
            <a:endParaRPr lang="hr-HR" sz="2000" dirty="0" smtClean="0"/>
          </a:p>
          <a:p>
            <a:r>
              <a:rPr lang="hr-HR" sz="2000" dirty="0" smtClean="0"/>
              <a:t>1.Krug </a:t>
            </a:r>
          </a:p>
          <a:p>
            <a:r>
              <a:rPr lang="hr-HR" sz="2000" dirty="0" smtClean="0"/>
              <a:t>Studeni 2019.</a:t>
            </a:r>
            <a:r>
              <a:rPr lang="en-US" sz="2000" dirty="0"/>
              <a:t> </a:t>
            </a:r>
          </a:p>
        </p:txBody>
      </p:sp>
      <p:grpSp>
        <p:nvGrpSpPr>
          <p:cNvPr id="57" name="Group 17">
            <a:extLst>
              <a:ext uri="{FF2B5EF4-FFF2-40B4-BE49-F238E27FC236}">
                <a16:creationId xmlns:a16="http://schemas.microsoft.com/office/drawing/2014/main" id="{C2DA450E-1EDD-4D4A-8257-4808EB93716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49392" y="938882"/>
            <a:ext cx="6562082" cy="4236223"/>
            <a:chOff x="7807230" y="2012810"/>
            <a:chExt cx="3251252" cy="3459865"/>
          </a:xfrm>
        </p:grpSpPr>
        <p:sp>
          <p:nvSpPr>
            <p:cNvPr id="58" name="Rectangle 18">
              <a:extLst>
                <a:ext uri="{FF2B5EF4-FFF2-40B4-BE49-F238E27FC236}">
                  <a16:creationId xmlns:a16="http://schemas.microsoft.com/office/drawing/2014/main" id="{228FBF78-9E7E-46C0-950D-FC7AEE43922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19">
              <a:extLst>
                <a:ext uri="{FF2B5EF4-FFF2-40B4-BE49-F238E27FC236}">
                  <a16:creationId xmlns:a16="http://schemas.microsoft.com/office/drawing/2014/main" id="{42116C23-5ED0-4F29-84D0-584CD0150FC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0" name="Rectangle 21">
            <a:extLst>
              <a:ext uri="{FF2B5EF4-FFF2-40B4-BE49-F238E27FC236}">
                <a16:creationId xmlns:a16="http://schemas.microsoft.com/office/drawing/2014/main" id="{37EE4B41-0C22-468A-BCFF-66786B9C898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7777" y="1269341"/>
            <a:ext cx="5925312" cy="3575304"/>
          </a:xfrm>
          <a:prstGeom prst="rect">
            <a:avLst/>
          </a:prstGeom>
          <a:solidFill>
            <a:schemeClr val="accent1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6756" y="1463015"/>
            <a:ext cx="5492683" cy="3196668"/>
          </a:xfrm>
        </p:spPr>
        <p:txBody>
          <a:bodyPr anchor="ctr">
            <a:normAutofit/>
          </a:bodyPr>
          <a:lstStyle/>
          <a:p>
            <a:pPr algn="ctr"/>
            <a:r>
              <a:rPr lang="en-US" sz="4000" dirty="0" err="1">
                <a:solidFill>
                  <a:srgbClr val="FFFFFF"/>
                </a:solidFill>
              </a:rPr>
              <a:t>Obrazovno</a:t>
            </a:r>
            <a:r>
              <a:rPr lang="en-US" sz="4000" dirty="0">
                <a:solidFill>
                  <a:srgbClr val="FFFFFF"/>
                </a:solidFill>
              </a:rPr>
              <a:t> </a:t>
            </a:r>
            <a:r>
              <a:rPr lang="en-US" sz="4000" dirty="0" err="1">
                <a:solidFill>
                  <a:srgbClr val="FFFFFF"/>
                </a:solidFill>
              </a:rPr>
              <a:t>istraživanje</a:t>
            </a:r>
            <a:r>
              <a:rPr lang="en-US" sz="4000" dirty="0">
                <a:solidFill>
                  <a:srgbClr val="FFFFFF"/>
                </a:solidFill>
              </a:rPr>
              <a:t>- </a:t>
            </a:r>
            <a:r>
              <a:rPr lang="en-US" sz="4000" dirty="0" err="1">
                <a:solidFill>
                  <a:srgbClr val="FFFFFF"/>
                </a:solidFill>
              </a:rPr>
              <a:t>usporedna</a:t>
            </a:r>
            <a:r>
              <a:rPr lang="en-US" sz="4000" dirty="0">
                <a:solidFill>
                  <a:srgbClr val="FFFFFF"/>
                </a:solidFill>
              </a:rPr>
              <a:t> </a:t>
            </a:r>
            <a:r>
              <a:rPr lang="en-US" sz="4000" dirty="0" err="1">
                <a:solidFill>
                  <a:srgbClr val="FFFFFF"/>
                </a:solidFill>
              </a:rPr>
              <a:t>analiza</a:t>
            </a:r>
            <a:r>
              <a:rPr lang="en-US" sz="4000" dirty="0">
                <a:solidFill>
                  <a:srgbClr val="FFFFFF"/>
                </a:solidFill>
              </a:rPr>
              <a:t/>
            </a:r>
            <a:br>
              <a:rPr lang="en-US" sz="4000" dirty="0">
                <a:solidFill>
                  <a:srgbClr val="FFFFFF"/>
                </a:solidFill>
              </a:rPr>
            </a:br>
            <a:r>
              <a:rPr lang="en-US" sz="4000" dirty="0">
                <a:solidFill>
                  <a:srgbClr val="FFFFFF"/>
                </a:solidFill>
              </a:rPr>
              <a:t>IKT u </a:t>
            </a:r>
            <a:r>
              <a:rPr lang="en-US" sz="4000" dirty="0" err="1" smtClean="0">
                <a:solidFill>
                  <a:srgbClr val="FFFFFF"/>
                </a:solidFill>
              </a:rPr>
              <a:t>školi</a:t>
            </a:r>
            <a:r>
              <a:rPr lang="hr-HR" sz="4000" dirty="0" smtClean="0">
                <a:solidFill>
                  <a:srgbClr val="FFFFFF"/>
                </a:solidFill>
              </a:rPr>
              <a:t/>
            </a:r>
            <a:br>
              <a:rPr lang="hr-HR" sz="4000" dirty="0" smtClean="0">
                <a:solidFill>
                  <a:srgbClr val="FFFFFF"/>
                </a:solidFill>
              </a:rPr>
            </a:br>
            <a:r>
              <a:rPr lang="hr-HR" sz="2400" dirty="0" smtClean="0">
                <a:solidFill>
                  <a:srgbClr val="FFFFFF"/>
                </a:solidFill>
              </a:rPr>
              <a:t>Božana Tenji, </a:t>
            </a:r>
            <a:r>
              <a:rPr lang="hr-HR" sz="2400" dirty="0" err="1" smtClean="0">
                <a:solidFill>
                  <a:srgbClr val="FFFFFF"/>
                </a:solidFill>
              </a:rPr>
              <a:t>prof.savjetnica</a:t>
            </a:r>
            <a:endParaRPr lang="en-US" sz="2400" dirty="0">
              <a:solidFill>
                <a:srgbClr val="FFFFFF"/>
              </a:solidFill>
            </a:endParaRPr>
          </a:p>
        </p:txBody>
      </p:sp>
      <p:pic>
        <p:nvPicPr>
          <p:cNvPr id="61" name="Picture 23">
            <a:extLst>
              <a:ext uri="{FF2B5EF4-FFF2-40B4-BE49-F238E27FC236}">
                <a16:creationId xmlns:a16="http://schemas.microsoft.com/office/drawing/2014/main" id="{8B060F31-12EA-4404-8435-DA25F36C896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62" name="Straight Connector 25">
            <a:extLst>
              <a:ext uri="{FF2B5EF4-FFF2-40B4-BE49-F238E27FC236}">
                <a16:creationId xmlns:a16="http://schemas.microsoft.com/office/drawing/2014/main" id="{E4F1CB68-9DEB-4A71-8E7C-DE9278F0359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6326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1137EB6C-96E4-4367-AACA-1C8BF5D57F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50" y="-2335"/>
            <a:ext cx="13051765" cy="7322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4521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D3B12494-FD2C-4626-8C16-A0AD0250D0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2014" y="-2336"/>
            <a:ext cx="13037387" cy="733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658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01FC1B19-444F-4388-8B83-F8A8320FFC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7" y="12042"/>
            <a:ext cx="13181161" cy="7409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5842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0BDAAE35-7921-4286-A09C-EAA46FA7D8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7" y="-2336"/>
            <a:ext cx="12893614" cy="726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926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1F1080EB-90E9-4747-95EB-6278894A12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268" y="69551"/>
            <a:ext cx="12203501" cy="6819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233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CB236C39-E16B-4262-8BFC-CAFEF166E7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7" y="12042"/>
            <a:ext cx="12275388" cy="6862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4468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07C83BCF-E2ED-49BC-A860-7986C5A857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50" y="-189242"/>
            <a:ext cx="12864859" cy="7236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2817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BFC50BEC-1C54-457C-8265-0C5BC7EFB4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7" y="12042"/>
            <a:ext cx="12893614" cy="7250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6034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A6FBB4CF-D584-4A1E-9E3B-6C7011DC0F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05" y="12042"/>
            <a:ext cx="12979878" cy="7322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5653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41BFDD2B-56EB-4B43-B536-FE46ED3955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7" y="12042"/>
            <a:ext cx="12936746" cy="7279615"/>
          </a:xfrm>
          <a:prstGeom prst="rect">
            <a:avLst/>
          </a:prstGeom>
        </p:spPr>
      </p:pic>
      <p:sp>
        <p:nvSpPr>
          <p:cNvPr id="3" name="TekstniOkvir 2"/>
          <p:cNvSpPr txBox="1"/>
          <p:nvPr/>
        </p:nvSpPr>
        <p:spPr>
          <a:xfrm>
            <a:off x="6805749" y="2286000"/>
            <a:ext cx="47679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Nastavnici imaju veće mogućnosti sudjelovanja u  raznim oblicima obuke preko interneta ( </a:t>
            </a:r>
            <a:r>
              <a:rPr lang="hr-HR" dirty="0" err="1" smtClean="0"/>
              <a:t>Loomen</a:t>
            </a:r>
            <a:r>
              <a:rPr lang="hr-HR" dirty="0" smtClean="0"/>
              <a:t>, npr.) , a nedostaju im akreditirani programi i studijski posjeti.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6285527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DE0C8-8829-4813-8B62-50E8EC30E3A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2A9BB1-67FC-41BB-86C0-C074E51B94D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331CA8AB-E661-4D27-BEB9-D29330A709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816" y="227702"/>
            <a:ext cx="11685916" cy="6560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563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err="1" smtClean="0"/>
              <a:t>ZaključaK</a:t>
            </a:r>
            <a:endParaRPr lang="hr-HR" dirty="0"/>
          </a:p>
        </p:txBody>
      </p:sp>
      <p:sp>
        <p:nvSpPr>
          <p:cNvPr id="3" name="TekstniOkvir 2"/>
          <p:cNvSpPr txBox="1"/>
          <p:nvPr/>
        </p:nvSpPr>
        <p:spPr>
          <a:xfrm>
            <a:off x="1162595" y="2155371"/>
            <a:ext cx="98922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Na temelju provedenoga </a:t>
            </a:r>
            <a:r>
              <a:rPr lang="hr-HR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samovrednovanja</a:t>
            </a:r>
            <a:r>
              <a:rPr lang="hr-HR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pomoću alata </a:t>
            </a:r>
            <a:r>
              <a:rPr lang="hr-HR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Selfie</a:t>
            </a:r>
            <a:r>
              <a:rPr lang="hr-HR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o digitalnoj zrelosti Škole u prvome krugu šk.god.2019./2020. i usporedne analize u odnosu na isto provedeno istraživanje na sličnome uzorku rukovoditelji škole (3), 30 nastavnika i </a:t>
            </a:r>
            <a:r>
              <a:rPr lang="hr-HR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100 učenika, </a:t>
            </a:r>
            <a:r>
              <a:rPr lang="hr-HR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možemo zaključiti kako se poboljšala digitalna zrelost nastavnika i kako se više za pripremu nastave služe IKT-om, ali još uvijek nedostatno u nastavi. Kod učenika je još uvijek problem što im IKT služi za zabavu izvan škole više nego za komunikaciju i učenje.</a:t>
            </a:r>
          </a:p>
          <a:p>
            <a:r>
              <a:rPr lang="hr-HR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 učenici i nastavnici se slažu kako je najveći problem neopremljenost škole računalima novije generacije te što učenici nemaju mogućnost služit se bežičnim internetom. Tehnička podrška je nedostatna, a oprema zastarjela. </a:t>
            </a:r>
          </a:p>
          <a:p>
            <a:r>
              <a:rPr lang="hr-HR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Nastavnici rade na stručnom usavršavanju i imaju više mogućnosti za on-line obuku, ali nemaju dovoljno vremena za provođenje aktivnosti u nastavi i nemaju opremu za to u kabinetima.</a:t>
            </a:r>
            <a:endParaRPr lang="hr-HR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346597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0DAFE-AD02-42C0-9CDB-08E523F92C6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4E30B4-CF50-43C4-A369-B75B02BB741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CC4ADBFD-0992-4A21-A58A-24FF4B6236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533" y="113285"/>
            <a:ext cx="12002217" cy="6746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5818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2C9703D-C8F9-44AD-A7C0-C2F3871F8C1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160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6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11B4488C-4DBC-4C50-92AF-73AD68D79A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52" y="-3307"/>
            <a:ext cx="12189124" cy="6878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3634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90490182-86C6-464E-B2FD-DC6CFC684E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51" y="-2336"/>
            <a:ext cx="12994256" cy="6948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1847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0CC223AC-1CC0-4D88-A9A5-0D3DF86D08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929" y="184570"/>
            <a:ext cx="11872821" cy="6675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2090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AF83D1D0-D2EA-4462-9BC9-C1349F4D27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58" y="-2336"/>
            <a:ext cx="12088482" cy="6762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4146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30DEC051-2568-4325-AD38-5F01BC4194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83928"/>
            <a:ext cx="11901577" cy="6690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149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2ADB0914-36BD-4A8A-AB98-3F08D0747F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268" y="-88600"/>
            <a:ext cx="11973464" cy="6718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718900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TF10001119</Template>
  <TotalTime>25</TotalTime>
  <Words>191</Words>
  <Application>Microsoft Office PowerPoint</Application>
  <PresentationFormat>Široki zaslon</PresentationFormat>
  <Paragraphs>10</Paragraphs>
  <Slides>20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20</vt:i4>
      </vt:variant>
    </vt:vector>
  </HeadingPairs>
  <TitlesOfParts>
    <vt:vector size="23" baseType="lpstr">
      <vt:lpstr>Arial</vt:lpstr>
      <vt:lpstr>Gill Sans MT</vt:lpstr>
      <vt:lpstr>Gallery</vt:lpstr>
      <vt:lpstr>Obrazovno istraživanje- usporedna analiza IKT u školi Božana Tenji, prof.savjetnica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ZaključaK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Božana Tenji</dc:creator>
  <cp:lastModifiedBy>Božana Tenji</cp:lastModifiedBy>
  <cp:revision>159</cp:revision>
  <dcterms:created xsi:type="dcterms:W3CDTF">2020-02-28T17:50:52Z</dcterms:created>
  <dcterms:modified xsi:type="dcterms:W3CDTF">2020-05-26T15:29:52Z</dcterms:modified>
</cp:coreProperties>
</file>