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49" r:id="rId2"/>
  </p:sldMasterIdLst>
  <p:sldIdLst>
    <p:sldId id="25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27" r:id="rId12"/>
    <p:sldId id="305" r:id="rId13"/>
    <p:sldId id="306" r:id="rId14"/>
    <p:sldId id="307" r:id="rId15"/>
    <p:sldId id="312" r:id="rId16"/>
    <p:sldId id="313" r:id="rId17"/>
    <p:sldId id="314" r:id="rId18"/>
    <p:sldId id="334" r:id="rId19"/>
    <p:sldId id="315" r:id="rId20"/>
    <p:sldId id="335" r:id="rId21"/>
    <p:sldId id="317" r:id="rId22"/>
    <p:sldId id="330" r:id="rId23"/>
    <p:sldId id="328" r:id="rId24"/>
    <p:sldId id="331" r:id="rId25"/>
    <p:sldId id="318" r:id="rId26"/>
    <p:sldId id="320" r:id="rId27"/>
    <p:sldId id="332" r:id="rId28"/>
    <p:sldId id="321" r:id="rId29"/>
    <p:sldId id="323" r:id="rId30"/>
    <p:sldId id="333" r:id="rId31"/>
    <p:sldId id="324" r:id="rId32"/>
    <p:sldId id="325" r:id="rId33"/>
    <p:sldId id="336" r:id="rId34"/>
    <p:sldId id="329" r:id="rId35"/>
    <p:sldId id="32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B9E"/>
    <a:srgbClr val="FFFF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9F6D6-D1E8-4DAB-A8AA-23D9EAE8E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F8DE3-5CB3-4391-B3EB-FD7A9EF67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15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15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9295D-C3C7-40F9-A54A-C984C9CCC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871E3-1568-4DC0-A358-0DDDF7239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B2FB9-1651-4378-BFD1-B067DF128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89798-C924-4027-836E-FF3D19CFA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4141F-3459-4898-81E9-C9AA5341B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015AA-0C1D-41BE-96C0-D256E77D97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58638-B847-4CA0-AA63-E99FF9684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9CD66-4F8E-41D9-B545-9988464AD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19D9D-95F6-4E54-9DB2-87B99DA66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9BD9F-CE45-42C5-BAC3-7F719719D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91024-175D-46E5-BC7F-FBB11D67D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64D9E-6BD6-4A2A-BDCF-94B0A2F37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912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912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AA201-A586-4CF6-9D8C-45CF25B3F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4D0D-39A5-4EAF-8A60-F354A3D1C19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2E62F-D47E-4F3B-AB9E-280CCF088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52600" y="14478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34000" y="14478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69B39-81B2-42C1-ADBF-004AAF803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7BA0-08D2-4D97-A089-E40AC264A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49B40-BB62-4493-A4AB-375DF9346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34795-1300-4C46-B574-6B657FD03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4387-3242-4EF3-A554-F44771401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D4A40-F930-43F6-945C-41D371977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4478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charset="-122"/>
              </a:defRPr>
            </a:lvl1pPr>
          </a:lstStyle>
          <a:p>
            <a:fld id="{6FC6F87D-8504-48A6-932A-525E5A3492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5240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charset="-122"/>
              </a:defRPr>
            </a:lvl1pPr>
          </a:lstStyle>
          <a:p>
            <a:fld id="{8EB4BC43-336F-4F4B-B665-AE1FD926CB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TextBox 17"/>
          <p:cNvSpPr txBox="1">
            <a:spLocks noChangeArrowheads="1"/>
          </p:cNvSpPr>
          <p:nvPr/>
        </p:nvSpPr>
        <p:spPr bwMode="auto">
          <a:xfrm rot="10800000" flipV="1">
            <a:off x="5789613" y="5561013"/>
            <a:ext cx="2897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Garamond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-druga-bm.skole.hr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308" y="0"/>
            <a:ext cx="8458200" cy="4800530"/>
          </a:xfrm>
        </p:spPr>
        <p:txBody>
          <a:bodyPr/>
          <a:lstStyle/>
          <a:p>
            <a:pPr algn="r" eaLnBrk="1" hangingPunct="1"/>
            <a:r>
              <a:rPr lang="hr-HR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Druga srednja škola Beli Manastir</a:t>
            </a:r>
            <a:br>
              <a:rPr lang="hr-HR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</a:br>
            <a:r>
              <a:rPr lang="hr-HR" altLang="zh-CN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Upisi u 1. razrede za školsku godinu </a:t>
            </a:r>
            <a:br>
              <a:rPr lang="hr-HR" altLang="zh-CN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</a:br>
            <a:r>
              <a:rPr lang="hr-HR" altLang="zh-CN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2013./2014.</a:t>
            </a:r>
            <a:r>
              <a:rPr lang="hr-HR" altLang="zh-CN" sz="3200" b="0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/>
            </a:r>
            <a:br>
              <a:rPr lang="hr-HR" altLang="zh-CN" sz="3200" b="0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</a:br>
            <a:r>
              <a:rPr lang="hr-HR" altLang="zh-CN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(prema planu upisa učenika za školsku godinu 2013./2014.)</a:t>
            </a:r>
            <a:br>
              <a:rPr lang="hr-HR" altLang="zh-CN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</a:br>
            <a:endParaRPr lang="zh-CN" altLang="en-US" sz="2000" b="0" dirty="0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pic>
        <p:nvPicPr>
          <p:cNvPr id="1026" name="Picture 2" descr="C:\Documents and Settings\Administrator\Desktop\ZDRAVSTVENI ODGOJ\DSC0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106" y="3581396"/>
            <a:ext cx="3866904" cy="262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82" y="457278"/>
            <a:ext cx="7010400" cy="838200"/>
          </a:xfrm>
        </p:spPr>
        <p:txBody>
          <a:bodyPr/>
          <a:lstStyle/>
          <a:p>
            <a:pPr algn="ctr"/>
            <a:r>
              <a:rPr lang="hr-HR" sz="3200" dirty="0" smtClean="0"/>
              <a:t>Nastavni predmeti VAŽNI za nastavak obrazovanja po zanimanjima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52674" y="1981238"/>
            <a:ext cx="7010400" cy="4572000"/>
          </a:xfrm>
        </p:spPr>
        <p:txBody>
          <a:bodyPr/>
          <a:lstStyle/>
          <a:p>
            <a:pPr>
              <a:buNone/>
            </a:pPr>
            <a:r>
              <a:rPr lang="hr-HR" sz="2400" b="1" dirty="0" smtClean="0"/>
              <a:t>EKONOMIST,</a:t>
            </a:r>
          </a:p>
          <a:p>
            <a:pPr>
              <a:buNone/>
            </a:pPr>
            <a:r>
              <a:rPr lang="hr-HR" sz="2400" b="1" dirty="0" smtClean="0"/>
              <a:t>EKONOMIST </a:t>
            </a:r>
            <a:r>
              <a:rPr lang="hr-HR" sz="2400" dirty="0" smtClean="0"/>
              <a:t>(nastava na srpskom jeziku),</a:t>
            </a:r>
          </a:p>
          <a:p>
            <a:pPr>
              <a:buNone/>
            </a:pPr>
            <a:r>
              <a:rPr lang="hr-HR" sz="2400" b="1" dirty="0" smtClean="0"/>
              <a:t>UPRAVNI REFERENT</a:t>
            </a:r>
            <a:r>
              <a:rPr lang="hr-HR" sz="2400" dirty="0" smtClean="0"/>
              <a:t>:</a:t>
            </a:r>
          </a:p>
          <a:p>
            <a:pPr>
              <a:buNone/>
            </a:pPr>
            <a:r>
              <a:rPr lang="hr-HR" sz="2000" dirty="0" smtClean="0">
                <a:solidFill>
                  <a:srgbClr val="00B050"/>
                </a:solidFill>
              </a:rPr>
              <a:t>POVIJEST, GEOGRAFIJA, TEHNIČKA KULTURA</a:t>
            </a:r>
            <a:endParaRPr lang="hr-HR" sz="2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hr-HR" sz="2400" b="1" dirty="0" smtClean="0"/>
              <a:t>HOTELIJERSKO-TURISTIČKI TEHNIČAR:</a:t>
            </a:r>
          </a:p>
          <a:p>
            <a:pPr>
              <a:buNone/>
            </a:pPr>
            <a:r>
              <a:rPr lang="hr-HR" sz="2000" dirty="0" smtClean="0">
                <a:solidFill>
                  <a:srgbClr val="00B050"/>
                </a:solidFill>
              </a:rPr>
              <a:t>POVIJEST, GEOGRAFIJA, LIKOVNA KULTURA</a:t>
            </a:r>
          </a:p>
          <a:p>
            <a:pPr>
              <a:buNone/>
            </a:pPr>
            <a:endParaRPr lang="hr-HR" sz="20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r-HR" sz="1800" dirty="0" smtClean="0"/>
              <a:t>U slučaju da kandidatu u svjedodžbama za posljednje četiri godine osnovnoga obrazovanja nije upisana ocjena iz nekoga od nastavnih predmeta koji su značajni za prijavu za upis, za utvrđivanje broja bodova </a:t>
            </a:r>
            <a:r>
              <a:rPr lang="hr-HR" sz="1800" dirty="0" smtClean="0"/>
              <a:t>iz </a:t>
            </a:r>
            <a:r>
              <a:rPr lang="hr-HR" sz="1800" dirty="0" smtClean="0"/>
              <a:t>toga nastavnog predmeta koristi se prosjek svih zaključnih ocjena na dvije decimale u posljednja četiri razreda osnovnoga obrazovanja</a:t>
            </a:r>
          </a:p>
          <a:p>
            <a:pPr>
              <a:buNone/>
            </a:pPr>
            <a:endParaRPr lang="hr-HR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38456" y="381080"/>
            <a:ext cx="3733702" cy="76198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3200" dirty="0" smtClean="0"/>
              <a:t>Trogodišnja zanimanja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endParaRPr lang="hr-HR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800" dirty="0" smtClean="0"/>
              <a:t>        </a:t>
            </a:r>
            <a:endParaRPr lang="hr-HR" dirty="0" smtClean="0"/>
          </a:p>
        </p:txBody>
      </p:sp>
      <p:sp>
        <p:nvSpPr>
          <p:cNvPr id="20" name="Rezervirano mjesto teksta 19"/>
          <p:cNvSpPr>
            <a:spLocks noGrp="1"/>
          </p:cNvSpPr>
          <p:nvPr>
            <p:ph type="body" sz="half" idx="2"/>
          </p:nvPr>
        </p:nvSpPr>
        <p:spPr>
          <a:xfrm>
            <a:off x="228714" y="1524050"/>
            <a:ext cx="3008313" cy="46910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 smtClean="0"/>
              <a:t>1. Prodavač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400" b="1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 smtClean="0"/>
              <a:t>2. Pekar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400" b="1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 smtClean="0"/>
              <a:t>3. Konobar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400" b="1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 smtClean="0"/>
              <a:t>4. Kuhar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400" b="1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 smtClean="0"/>
              <a:t>5. Frizer-</a:t>
            </a:r>
            <a:r>
              <a:rPr lang="hr-HR" sz="2400" b="1" dirty="0" err="1" smtClean="0"/>
              <a:t>jmo</a:t>
            </a:r>
            <a:r>
              <a:rPr lang="hr-HR" sz="2400" b="1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400" b="1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b="1" dirty="0" smtClean="0"/>
              <a:t>6. Kozmetičar-</a:t>
            </a:r>
            <a:r>
              <a:rPr lang="hr-HR" sz="2400" b="1" dirty="0" err="1" smtClean="0"/>
              <a:t>jmo</a:t>
            </a:r>
            <a:endParaRPr lang="hr-HR" sz="2400" b="1" dirty="0" smtClean="0"/>
          </a:p>
          <a:p>
            <a:endParaRPr lang="hr-HR" dirty="0"/>
          </a:p>
        </p:txBody>
      </p:sp>
      <p:pic>
        <p:nvPicPr>
          <p:cNvPr id="7170" name="Picture 2" descr="C:\Documents and Settings\Administrator\Desktop\ZDRAVSTVENI ODGOJ\prodavac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32" y="1371654"/>
            <a:ext cx="2382282" cy="1295366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Desktop\ZDRAVSTVENI ODGOJ\003872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60" y="1143060"/>
            <a:ext cx="1447762" cy="1640798"/>
          </a:xfrm>
          <a:prstGeom prst="rect">
            <a:avLst/>
          </a:prstGeom>
          <a:noFill/>
        </p:spPr>
      </p:pic>
      <p:pic>
        <p:nvPicPr>
          <p:cNvPr id="7176" name="Picture 8" descr="C:\Documents and Settings\Administrator\Desktop\ZDRAVSTVENI ODGOJ\konoba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22" y="2743218"/>
            <a:ext cx="1295366" cy="1735791"/>
          </a:xfrm>
          <a:prstGeom prst="rect">
            <a:avLst/>
          </a:prstGeom>
          <a:noFill/>
        </p:spPr>
      </p:pic>
      <p:pic>
        <p:nvPicPr>
          <p:cNvPr id="7177" name="Picture 9" descr="C:\Documents and Settings\Administrator\Desktop\ZDRAVSTVENI ODGOJ\kuhar-posao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70" y="3048010"/>
            <a:ext cx="1828752" cy="1372342"/>
          </a:xfrm>
          <a:prstGeom prst="rect">
            <a:avLst/>
          </a:prstGeom>
          <a:noFill/>
        </p:spPr>
      </p:pic>
      <p:pic>
        <p:nvPicPr>
          <p:cNvPr id="7178" name="Picture 10" descr="C:\Documents and Settings\Administrator\Desktop\ZDRAVSTVENI ODGOJ\4181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34" y="4724366"/>
            <a:ext cx="1848311" cy="1371564"/>
          </a:xfrm>
          <a:prstGeom prst="rect">
            <a:avLst/>
          </a:prstGeom>
          <a:noFill/>
        </p:spPr>
      </p:pic>
      <p:pic>
        <p:nvPicPr>
          <p:cNvPr id="7179" name="Picture 11" descr="C:\Documents and Settings\Administrator\Desktop\ZDRAVSTVENI ODGOJ\images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178" y="4683160"/>
            <a:ext cx="3076492" cy="1412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z="3200" dirty="0" smtClean="0"/>
              <a:t>Vrednovanje i bodovanje – trogodišnja zanimanja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52674" y="1524050"/>
            <a:ext cx="7010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hr-HR" sz="1800" dirty="0"/>
              <a:t>Za upis u 1. razred vrednuju se i boduju: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hr-HR" sz="1800" dirty="0"/>
              <a:t>Prosjeci </a:t>
            </a:r>
            <a:r>
              <a:rPr lang="hr-HR" sz="1800" b="1" dirty="0"/>
              <a:t>svih</a:t>
            </a:r>
            <a:r>
              <a:rPr lang="hr-HR" sz="1800" dirty="0"/>
              <a:t> zaključnih ocjena svih nastavnih predmeta </a:t>
            </a:r>
            <a:r>
              <a:rPr lang="hr-HR" sz="1800" b="1" dirty="0"/>
              <a:t>na dvije decimale </a:t>
            </a:r>
            <a:r>
              <a:rPr lang="hr-HR" sz="1800" dirty="0"/>
              <a:t>u </a:t>
            </a:r>
            <a:r>
              <a:rPr lang="hr-HR" sz="1800" b="1" dirty="0"/>
              <a:t>posljednja</a:t>
            </a:r>
            <a:r>
              <a:rPr lang="hr-HR" sz="1800" dirty="0"/>
              <a:t> četiri razreda osnovnog obrazovanja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hr-HR" sz="1800" dirty="0"/>
              <a:t>Taj se prosjek zbraja sa zaključnim ocjenama u posljednja </a:t>
            </a:r>
            <a:r>
              <a:rPr lang="hr-HR" sz="1800" b="1" dirty="0"/>
              <a:t>dva razreda</a:t>
            </a:r>
            <a:r>
              <a:rPr lang="hr-HR" sz="1800" dirty="0"/>
              <a:t> osnovnog obrazovanja iz sljedećih nastavnih predmeta: </a:t>
            </a:r>
            <a:r>
              <a:rPr lang="hr-HR" sz="1800" b="1" dirty="0"/>
              <a:t>HRVATSKI JEZIK, MATEMATIKA I PRVI STRANI JEZIK </a:t>
            </a:r>
            <a:endParaRPr lang="hr-HR" sz="1800" b="1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hr-HR" sz="1800" dirty="0" smtClean="0"/>
              <a:t>Na takav je način moguće steći najviše 50 bodova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hr-HR" sz="1800" dirty="0" smtClean="0"/>
              <a:t>Minimalni broj bodova </a:t>
            </a:r>
            <a:r>
              <a:rPr lang="hr-HR" sz="1800" b="1" dirty="0" smtClean="0"/>
              <a:t>ne utvrđuje </a:t>
            </a:r>
            <a:r>
              <a:rPr lang="hr-HR" sz="1800" dirty="0" smtClean="0"/>
              <a:t>se za trogodišnja zanimanja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hr-HR" sz="1800" dirty="0"/>
              <a:t>U slučaju da kandidatu u svjedodžbama za posljednje četiri godine osnovnoga obrazovanja nije upisana ocjena iz nekoga od nastavnih predmeta koji su značajni za prijavu za upis, za utvrđivanje broja </a:t>
            </a:r>
            <a:r>
              <a:rPr lang="hr-HR" sz="1800"/>
              <a:t>bodova </a:t>
            </a:r>
            <a:r>
              <a:rPr lang="hr-HR" sz="1800" smtClean="0"/>
              <a:t>iz </a:t>
            </a:r>
            <a:r>
              <a:rPr lang="hr-HR" sz="1800" dirty="0"/>
              <a:t>toga nastavnog predmeta koristi se prosjek svih zaključnih ocjena na dvije decimale u posljednja četiri razreda osnovnoga </a:t>
            </a:r>
            <a:r>
              <a:rPr lang="hr-HR" sz="1800" dirty="0" smtClean="0"/>
              <a:t>obrazovanja</a:t>
            </a:r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Dodatni bodovi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8872" y="1219258"/>
            <a:ext cx="7010400" cy="45720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hr-HR" sz="2000" dirty="0" smtClean="0"/>
              <a:t>temeljem potvrda s međunarodnih, državnih natjecanja iz predmeta navedenih kao posebno značajna za upis i na sportskim natjecanjima (školskih sportskih društava) državne ili međunarodne razine ili ako su vrhunski, vrsni ili daroviti sportaši </a:t>
            </a:r>
          </a:p>
          <a:p>
            <a:pPr eaLnBrk="1" hangingPunct="1">
              <a:buFontTx/>
              <a:buChar char="-"/>
              <a:defRPr/>
            </a:pPr>
            <a:r>
              <a:rPr lang="hr-HR" sz="2000" dirty="0" smtClean="0"/>
              <a:t>najmanje 4 razreda plesne škole ili 6 razreda glazbene škole koja ima odobrenje Ministarstva…</a:t>
            </a:r>
          </a:p>
          <a:p>
            <a:pPr eaLnBrk="1" hangingPunct="1">
              <a:buFontTx/>
              <a:buChar char="-"/>
              <a:defRPr/>
            </a:pPr>
            <a:r>
              <a:rPr lang="hr-HR" sz="2000" dirty="0" smtClean="0"/>
              <a:t>ako su u osnovnoj školi najmanje četiri školske godine učili drugi strani jezik</a:t>
            </a:r>
          </a:p>
          <a:p>
            <a:pPr eaLnBrk="1" hangingPunct="1">
              <a:buFontTx/>
              <a:buChar char="-"/>
              <a:defRPr/>
            </a:pPr>
            <a:r>
              <a:rPr lang="hr-HR" sz="2000" dirty="0" smtClean="0"/>
              <a:t>temeljem Zakona o zaštiti vojnih i civilnih invalida rata</a:t>
            </a:r>
          </a:p>
          <a:p>
            <a:pPr eaLnBrk="1" hangingPunct="1">
              <a:buFontTx/>
              <a:buChar char="-"/>
              <a:defRPr/>
            </a:pPr>
            <a:r>
              <a:rPr lang="hr-HR" sz="2000" dirty="0" smtClean="0"/>
              <a:t>kandidati sa zdravstvenim teškoćama</a:t>
            </a:r>
          </a:p>
          <a:p>
            <a:pPr eaLnBrk="1" hangingPunct="1">
              <a:buFontTx/>
              <a:buChar char="-"/>
              <a:defRPr/>
            </a:pPr>
            <a:r>
              <a:rPr lang="hr-HR" sz="2000" dirty="0" smtClean="0"/>
              <a:t>kandidati koji žive u teškim životnim uvjetima (nepovoljni ekonomski, socijalni i odgojni čimbenici)</a:t>
            </a:r>
          </a:p>
          <a:p>
            <a:pPr eaLnBrk="1" hangingPunct="1">
              <a:buFontTx/>
              <a:buChar char="-"/>
              <a:defRPr/>
            </a:pPr>
            <a:r>
              <a:rPr lang="hr-HR" sz="2000" dirty="0" smtClean="0"/>
              <a:t>kandidati s teškoćama u razvoju</a:t>
            </a:r>
          </a:p>
          <a:p>
            <a:pPr eaLnBrk="1" hangingPunct="1">
              <a:buFontTx/>
              <a:buChar char="-"/>
              <a:defRPr/>
            </a:pPr>
            <a:r>
              <a:rPr lang="hr-HR" sz="2000" dirty="0" smtClean="0"/>
              <a:t>kandidati na temelju Nacionalnog programa za Rome</a:t>
            </a:r>
          </a:p>
          <a:p>
            <a:pPr eaLnBrk="1" hangingPunct="1">
              <a:buFontTx/>
              <a:buChar char="-"/>
              <a:defRPr/>
            </a:pPr>
            <a:endParaRPr lang="hr-HR" sz="2000" dirty="0" smtClean="0"/>
          </a:p>
          <a:p>
            <a:pPr eaLnBrk="1" hangingPunct="1">
              <a:defRPr/>
            </a:pPr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78" y="533476"/>
            <a:ext cx="7010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dirty="0" smtClean="0"/>
              <a:t>Posebna mjerila i postupci za upis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6476" y="1828842"/>
            <a:ext cx="7010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dirty="0" smtClean="0"/>
              <a:t>Za sva trogodišnja zanimanja potrebna je liječnička svjedodžba medicine rada kao dokaz o zdravstvenoj sposobnosti </a:t>
            </a:r>
          </a:p>
          <a:p>
            <a:pPr eaLnBrk="1" hangingPunct="1">
              <a:defRPr/>
            </a:pPr>
            <a:r>
              <a:rPr lang="hr-HR" sz="2400" dirty="0" smtClean="0"/>
              <a:t>Za zanimanja u JMO modelu potreban je sklopljen ugovor o naukovanju s licenciranom obrtničkom radionicom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 smtClean="0"/>
              <a:t>   - Nakon utvrđene ljestvice poretka kandidata za upis kandidati su dužni u roku od 7 dana dostaviti školi sklopljen ugovor o naukovanju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/>
              <a:t>Izvannastavne aktivnosti koje djeluju u našoj školi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52674" y="2057436"/>
            <a:ext cx="7010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/>
              <a:t>Literarna skupina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/>
              <a:t>Recitatorska skupina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/>
              <a:t>Novinarska skupina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/>
              <a:t>Jezičari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/>
              <a:t>Etno skupina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/>
              <a:t>Mladi poduzetnici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/>
              <a:t>Vježbeničke tvrtke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/>
              <a:t>Napredni pravnici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800" dirty="0" smtClean="0"/>
              <a:t>Ekolozi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52674" y="1143060"/>
            <a:ext cx="7010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Matematičari</a:t>
            </a:r>
          </a:p>
          <a:p>
            <a:pPr eaLnBrk="1" hangingPunct="1">
              <a:defRPr/>
            </a:pPr>
            <a:r>
              <a:rPr lang="hr-HR" dirty="0" smtClean="0"/>
              <a:t>Informatičari</a:t>
            </a:r>
          </a:p>
          <a:p>
            <a:pPr eaLnBrk="1" hangingPunct="1">
              <a:defRPr/>
            </a:pPr>
            <a:r>
              <a:rPr lang="hr-HR" dirty="0" smtClean="0"/>
              <a:t>Astronomi</a:t>
            </a:r>
          </a:p>
          <a:p>
            <a:pPr eaLnBrk="1" hangingPunct="1">
              <a:defRPr/>
            </a:pPr>
            <a:r>
              <a:rPr lang="hr-HR" dirty="0" smtClean="0"/>
              <a:t>Foto i elektrotehnička skupina</a:t>
            </a:r>
          </a:p>
          <a:p>
            <a:pPr eaLnBrk="1" hangingPunct="1">
              <a:defRPr/>
            </a:pPr>
            <a:r>
              <a:rPr lang="hr-HR" dirty="0" smtClean="0"/>
              <a:t>Školski športski klub “</a:t>
            </a:r>
            <a:r>
              <a:rPr lang="hr-HR" dirty="0" err="1" smtClean="0"/>
              <a:t>Folis</a:t>
            </a:r>
            <a:r>
              <a:rPr lang="hr-HR" dirty="0" smtClean="0"/>
              <a:t>”</a:t>
            </a:r>
          </a:p>
          <a:p>
            <a:pPr eaLnBrk="1" hangingPunct="1">
              <a:defRPr/>
            </a:pPr>
            <a:r>
              <a:rPr lang="hr-HR" dirty="0" smtClean="0"/>
              <a:t>Geografi</a:t>
            </a:r>
          </a:p>
          <a:p>
            <a:pPr eaLnBrk="1" hangingPunct="1">
              <a:defRPr/>
            </a:pPr>
            <a:r>
              <a:rPr lang="hr-HR" dirty="0" smtClean="0"/>
              <a:t>Povjesničari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/>
              <a:t>Dani sporta – Druga srednja škola Beli Manastir</a:t>
            </a:r>
            <a:endParaRPr lang="hr-HR" sz="3600" dirty="0"/>
          </a:p>
        </p:txBody>
      </p:sp>
      <p:pic>
        <p:nvPicPr>
          <p:cNvPr id="4098" name="Picture 2" descr="C:\Documents and Settings\Administrator\Desktop\ZA SREĐIVANJE 2012\Dani športa\DSC03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68" y="1447852"/>
            <a:ext cx="2514596" cy="1885947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Desktop\ZA SREĐIVANJE 2012\Dani športa\DSC03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82" y="1447852"/>
            <a:ext cx="2539932" cy="190495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istrator\Desktop\ZA SREĐIVANJE 2012\Dani športa\Nogomet - II srednja š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26" y="3733792"/>
            <a:ext cx="2666930" cy="200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74" y="381080"/>
            <a:ext cx="7010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dirty="0" smtClean="0"/>
              <a:t>Neki od projekata koji se provode u našoj školi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52674" y="1828842"/>
            <a:ext cx="7010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/>
              <a:t>Stop nasilju među djecom, Unicef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/>
              <a:t>Međunarodna Eko-škola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/>
              <a:t>Prehrambene navike adolescenata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/>
              <a:t>Projekt građanin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/>
              <a:t>Dani zahvalnosti za plodove zemlje i dani kruha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/>
              <a:t>Obrazovanje za rodnu jednakost</a:t>
            </a:r>
          </a:p>
          <a:p>
            <a:pPr eaLnBrk="1" hangingPunct="1">
              <a:defRPr/>
            </a:pPr>
            <a:r>
              <a:rPr lang="hr-HR" sz="2800" dirty="0" smtClean="0"/>
              <a:t>Program zdravstvene zaštite</a:t>
            </a:r>
          </a:p>
          <a:p>
            <a:pPr eaLnBrk="1" hangingPunct="1">
              <a:defRPr/>
            </a:pPr>
            <a:r>
              <a:rPr lang="hr-HR" sz="2800" dirty="0" smtClean="0"/>
              <a:t>Program prevencije ovisnosti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             </a:t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            </a:t>
            </a:r>
            <a:r>
              <a:rPr lang="hr-HR" sz="2400" i="1" dirty="0" smtClean="0">
                <a:solidFill>
                  <a:srgbClr val="00B050"/>
                </a:solidFill>
              </a:rPr>
              <a:t>Eko-škola </a:t>
            </a:r>
            <a:endParaRPr lang="hr-HR" sz="2400" i="1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                                </a:t>
            </a:r>
            <a:r>
              <a:rPr lang="hr-HR" sz="2400" b="1" i="1" dirty="0" smtClean="0">
                <a:solidFill>
                  <a:srgbClr val="00B050"/>
                </a:solidFill>
              </a:rPr>
              <a:t>Škola bez nasilja</a:t>
            </a:r>
            <a:r>
              <a:rPr lang="hr-HR" b="1" dirty="0" smtClean="0"/>
              <a:t>      </a:t>
            </a:r>
          </a:p>
          <a:p>
            <a:r>
              <a:rPr lang="hr-HR" dirty="0" smtClean="0"/>
              <a:t>                              </a:t>
            </a:r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r>
              <a:rPr lang="hr-HR" sz="2400" b="1" i="1" dirty="0" smtClean="0">
                <a:solidFill>
                  <a:srgbClr val="00B050"/>
                </a:solidFill>
              </a:rPr>
              <a:t>Zelena čistka</a:t>
            </a:r>
          </a:p>
          <a:p>
            <a:endParaRPr lang="hr-HR" dirty="0" smtClean="0"/>
          </a:p>
          <a:p>
            <a:r>
              <a:rPr lang="hr-HR" dirty="0" smtClean="0"/>
              <a:t>                             </a:t>
            </a:r>
            <a:r>
              <a:rPr lang="hr-HR" sz="2400" b="1" i="1" dirty="0" smtClean="0">
                <a:solidFill>
                  <a:srgbClr val="00B050"/>
                </a:solidFill>
              </a:rPr>
              <a:t>Prehrambene navike </a:t>
            </a:r>
          </a:p>
          <a:p>
            <a:r>
              <a:rPr lang="hr-HR" sz="2400" b="1" i="1" dirty="0" smtClean="0">
                <a:solidFill>
                  <a:srgbClr val="00B050"/>
                </a:solidFill>
              </a:rPr>
              <a:t>                                               adolescenata</a:t>
            </a:r>
            <a:r>
              <a:rPr lang="hr-HR" dirty="0" smtClean="0">
                <a:solidFill>
                  <a:srgbClr val="00B050"/>
                </a:solidFill>
              </a:rPr>
              <a:t>      </a:t>
            </a:r>
          </a:p>
          <a:p>
            <a:r>
              <a:rPr lang="hr-HR" sz="2400" dirty="0" smtClean="0"/>
              <a:t>                       </a:t>
            </a:r>
            <a:r>
              <a:rPr lang="hr-HR" sz="2400" b="1" i="1" dirty="0" smtClean="0">
                <a:solidFill>
                  <a:srgbClr val="00B050"/>
                </a:solidFill>
              </a:rPr>
              <a:t>Dani kruha   </a:t>
            </a:r>
            <a:endParaRPr lang="hr-HR" sz="2400" b="1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Documents and Settings\Administrator\Desktop\e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96" y="228684"/>
            <a:ext cx="2095500" cy="2181225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Desktop\ZA SREĐIVANJE 2012\Zelena čistka\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08" y="2438426"/>
            <a:ext cx="2743128" cy="2057346"/>
          </a:xfrm>
          <a:prstGeom prst="rect">
            <a:avLst/>
          </a:prstGeom>
          <a:noFill/>
        </p:spPr>
      </p:pic>
      <p:pic>
        <p:nvPicPr>
          <p:cNvPr id="5124" name="Picture 4" descr="C:\Documents and Settings\Administrator\Desktop\ZA SREĐIVANJE 2012\Dani kruha,19.10.2012\DSCF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96" y="4419574"/>
            <a:ext cx="2946442" cy="2209832"/>
          </a:xfrm>
          <a:prstGeom prst="rect">
            <a:avLst/>
          </a:prstGeom>
          <a:noFill/>
        </p:spPr>
      </p:pic>
      <p:pic>
        <p:nvPicPr>
          <p:cNvPr id="5125" name="Picture 5" descr="C:\Documents and Settings\Administrator\Desktop\unicef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990" y="679571"/>
            <a:ext cx="2438336" cy="731874"/>
          </a:xfrm>
          <a:prstGeom prst="rect">
            <a:avLst/>
          </a:prstGeom>
          <a:noFill/>
        </p:spPr>
      </p:pic>
      <p:pic>
        <p:nvPicPr>
          <p:cNvPr id="5126" name="Picture 6" descr="C:\Documents and Settings\Administrator\Desktop\pre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772" y="2514624"/>
            <a:ext cx="2976563" cy="1851025"/>
          </a:xfrm>
          <a:prstGeom prst="rect">
            <a:avLst/>
          </a:prstGeom>
          <a:noFill/>
        </p:spPr>
      </p:pic>
      <p:cxnSp>
        <p:nvCxnSpPr>
          <p:cNvPr id="10" name="Kutni poveznik 9"/>
          <p:cNvCxnSpPr/>
          <p:nvPr/>
        </p:nvCxnSpPr>
        <p:spPr bwMode="auto">
          <a:xfrm>
            <a:off x="5181584" y="1447852"/>
            <a:ext cx="685782" cy="38099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Ravni poveznik sa strelicom 11"/>
          <p:cNvCxnSpPr/>
          <p:nvPr/>
        </p:nvCxnSpPr>
        <p:spPr bwMode="auto">
          <a:xfrm>
            <a:off x="2819446" y="1219258"/>
            <a:ext cx="2285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Kutni poveznik 13"/>
          <p:cNvCxnSpPr/>
          <p:nvPr/>
        </p:nvCxnSpPr>
        <p:spPr bwMode="auto">
          <a:xfrm rot="16200000" flipH="1">
            <a:off x="3276634" y="2971812"/>
            <a:ext cx="533386" cy="53338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Kutni poveznik 17"/>
          <p:cNvCxnSpPr/>
          <p:nvPr/>
        </p:nvCxnSpPr>
        <p:spPr bwMode="auto">
          <a:xfrm rot="16200000" flipH="1">
            <a:off x="3962416" y="5257752"/>
            <a:ext cx="380990" cy="38099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Kutni poveznik 19"/>
          <p:cNvCxnSpPr/>
          <p:nvPr/>
        </p:nvCxnSpPr>
        <p:spPr bwMode="auto">
          <a:xfrm>
            <a:off x="5333980" y="4267178"/>
            <a:ext cx="1066772" cy="3047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78" y="1524000"/>
            <a:ext cx="7162722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/>
              <a:t>Školska </a:t>
            </a:r>
            <a:r>
              <a:rPr lang="hr-HR" dirty="0"/>
              <a:t>3, </a:t>
            </a:r>
            <a:r>
              <a:rPr lang="hr-HR" dirty="0" smtClean="0"/>
              <a:t>31300 </a:t>
            </a:r>
            <a:r>
              <a:rPr lang="hr-HR" dirty="0"/>
              <a:t>Beli Manastir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err="1"/>
              <a:t>Tel</a:t>
            </a:r>
            <a:r>
              <a:rPr lang="hr-HR" dirty="0"/>
              <a:t>: 031 703-306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err="1"/>
              <a:t>Fax</a:t>
            </a:r>
            <a:r>
              <a:rPr lang="hr-HR" dirty="0"/>
              <a:t>: 031 705-206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/>
              <a:t>http</a:t>
            </a:r>
            <a:r>
              <a:rPr lang="hr-HR" dirty="0" smtClean="0"/>
              <a:t>://</a:t>
            </a:r>
            <a:r>
              <a:rPr lang="hr-HR" dirty="0" smtClean="0">
                <a:hlinkClick r:id="rId2"/>
              </a:rPr>
              <a:t>www.ss-druga-bm.skole.hr</a:t>
            </a:r>
            <a:endParaRPr lang="hr-HR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dirty="0"/>
              <a:t>E-mail:ss-beli-manastir-503@</a:t>
            </a:r>
            <a:r>
              <a:rPr lang="hr-HR" sz="2800" dirty="0" err="1"/>
              <a:t>skole.t</a:t>
            </a:r>
            <a:r>
              <a:rPr lang="hr-HR" sz="2800" dirty="0"/>
              <a:t>-</a:t>
            </a:r>
            <a:r>
              <a:rPr lang="hr-HR" sz="2800" dirty="0" err="1"/>
              <a:t>com.hr</a:t>
            </a:r>
            <a:endParaRPr lang="hr-HR" sz="2800" dirty="0"/>
          </a:p>
          <a:p>
            <a:endParaRPr lang="sr-Latn-C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Adresa, kontakti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80" y="533476"/>
            <a:ext cx="7010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b="0" i="1" u="sng" dirty="0" smtClean="0"/>
              <a:t>EKONOMIST</a:t>
            </a:r>
            <a:br>
              <a:rPr lang="hr-HR" b="0" i="1" u="sng" dirty="0" smtClean="0"/>
            </a:br>
            <a:endParaRPr lang="hr-HR" b="0" i="1" u="sng" dirty="0" smtClean="0"/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52674" y="1066862"/>
            <a:ext cx="7010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400" b="1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Ako ste komunikativni, volite izazov, možda želite postati samostalni poduzetnik steći ćete znanja i vještine oko organizacije poduzetničkih aktivnosti, bankarskih poslova, istraživanja </a:t>
            </a:r>
            <a:r>
              <a:rPr lang="hr-HR" sz="2400" i="1" dirty="0" err="1" smtClean="0"/>
              <a:t>tržišta..</a:t>
            </a:r>
            <a:r>
              <a:rPr lang="hr-HR" sz="2400" i="1" dirty="0" smtClean="0"/>
              <a:t>. Naučit ćete što je promidžba i steći poslovnu i djelatnu kulturu sposobnog  i motiviranog poduzetnika i menadžera.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Neki od stručnih predmeta koji se proučavaju su: gospodarstvo, poduzetništvo, knjigovodstvo, marketing, poslovne komunikacije, novčarstvo, </a:t>
            </a:r>
            <a:r>
              <a:rPr lang="hr-HR" sz="2400" i="1" dirty="0" err="1" smtClean="0"/>
              <a:t>statistika..</a:t>
            </a:r>
            <a:r>
              <a:rPr lang="hr-HR" sz="2400" i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Nastava se može pohađati i na srpskom jeziku.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200" dirty="0" smtClean="0"/>
              <a:t>Ekonomisti Druge srednje škole Beli Manastir s profesoricom Melitom </a:t>
            </a:r>
            <a:r>
              <a:rPr lang="hr-HR" sz="2200" dirty="0" err="1" smtClean="0"/>
              <a:t>Todorović</a:t>
            </a:r>
            <a:r>
              <a:rPr lang="hr-HR" sz="2200" dirty="0" smtClean="0"/>
              <a:t> – Obrtnički sajam u Belom Manastiru</a:t>
            </a:r>
            <a:endParaRPr lang="hr-HR" sz="2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Documents and Settings\Administrator\Desktop\ZA SREĐIVANJE 2012\Obrt.sajam BM\DSCF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72" y="1295456"/>
            <a:ext cx="6705744" cy="5029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76" y="609674"/>
            <a:ext cx="7010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0" i="1" u="sng" dirty="0" smtClean="0"/>
              <a:t>UPRAVNI REFERENT</a:t>
            </a:r>
            <a:r>
              <a:rPr lang="hr-HR" i="1" dirty="0" smtClean="0"/>
              <a:t/>
            </a:r>
            <a:br>
              <a:rPr lang="hr-HR" i="1" dirty="0" smtClean="0"/>
            </a:br>
            <a:endParaRPr lang="hr-HR" i="1" dirty="0" smtClean="0"/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6476" y="2057436"/>
            <a:ext cx="7010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400" i="1" dirty="0" smtClean="0"/>
              <a:t>Volite li kombinirati komunikaciju s ljudima i s raznim ustanovama te obradu dokumenata, služiti se pri radu  osobnim računalom, stručnim časopisima, ostalim sredstvima i pomagalima uredskog poslovanja i komuniciranja, odabrali ste pravo zanimanje.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i="1" dirty="0" smtClean="0"/>
              <a:t>Osim dva strana jezika stručni predmeti koje ćete proučavati su: uvod u državu i pravo, uredsko</a:t>
            </a:r>
            <a:r>
              <a:rPr lang="hr-HR" sz="2400" dirty="0" smtClean="0"/>
              <a:t> </a:t>
            </a:r>
            <a:r>
              <a:rPr lang="hr-HR" sz="2400" i="1" dirty="0" smtClean="0"/>
              <a:t>poslovanje i dopisivanje, upravni postupak, imovinsko pravo, obiteljsko pravo, radno pravo, kompjutorska daktilografija…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200" dirty="0" smtClean="0"/>
              <a:t>Upravne referentice s profesoricom Jasminkom </a:t>
            </a:r>
            <a:r>
              <a:rPr lang="hr-HR" sz="2200" dirty="0" err="1" smtClean="0"/>
              <a:t>Berend</a:t>
            </a:r>
            <a:r>
              <a:rPr lang="hr-HR" sz="2200" dirty="0" smtClean="0"/>
              <a:t> i gradonačelnikom Ivanom Dobošem – sudjelovanje u Projektu građanin (Treća životna dob)</a:t>
            </a:r>
            <a:endParaRPr lang="hr-HR" sz="2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 descr="C:\Users\JS\Pictures\5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74" y="1676446"/>
            <a:ext cx="6705424" cy="4512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74" y="838268"/>
            <a:ext cx="7010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4000" b="0" i="1" u="sng" dirty="0" smtClean="0"/>
              <a:t>HOTELIJERSKO - TURISTIČKI TEHNIČAR</a:t>
            </a:r>
            <a:r>
              <a:rPr lang="hr-HR" sz="4000" b="0" dirty="0" smtClean="0"/>
              <a:t/>
            </a:r>
            <a:br>
              <a:rPr lang="hr-HR" sz="4000" b="0" dirty="0" smtClean="0"/>
            </a:br>
            <a:endParaRPr lang="hr-HR" sz="4000" b="0" dirty="0" smtClean="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Ovo zanimanje osposobljava za širok spektar poslova s hotelima, hotelskim tvrtkama, turističkim i putničkim agencijama te ostalim sličnim tvrtkama koje se bave komunikacijskim čimbenicima turističkog poslovanja (recepcionar, turistički  vodič, turistički pratitelj, samostalni poduzetnik i </a:t>
            </a:r>
            <a:r>
              <a:rPr lang="hr-HR" sz="2400" i="1" dirty="0" err="1" smtClean="0"/>
              <a:t>dr</a:t>
            </a:r>
            <a:r>
              <a:rPr lang="hr-HR" sz="2400" i="1" dirty="0" smtClean="0"/>
              <a:t>.). Osim obvezna tri strana jezika neki od stručnih predmeta su: organizacija poslovanja poduzeća, turizam i marketing, poslovna psihologija s komunikacijom, </a:t>
            </a:r>
            <a:r>
              <a:rPr lang="hr-HR" sz="2400" i="1" dirty="0" err="1" smtClean="0"/>
              <a:t>ugostiteljstvo..</a:t>
            </a:r>
            <a:r>
              <a:rPr lang="hr-HR" sz="2400" i="1" dirty="0" smtClean="0"/>
              <a:t>.</a:t>
            </a:r>
            <a:r>
              <a:rPr lang="hr-HR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80" y="685872"/>
            <a:ext cx="7010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b="0" i="1" u="sng" dirty="0" smtClean="0"/>
              <a:t>PRODAVAČ</a:t>
            </a:r>
            <a:r>
              <a:rPr lang="hr-HR" b="0" dirty="0" smtClean="0"/>
              <a:t/>
            </a:r>
            <a:br>
              <a:rPr lang="hr-HR" b="0" dirty="0" smtClean="0"/>
            </a:br>
            <a:endParaRPr lang="hr-HR" b="0" dirty="0" smtClean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Ako se odlučite za zanimanje prodavač, naučit ćete razviti pravilan odnos prema kupcu i robi, te na taj način uspješno voditi prodajno-kupovni proces.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Tijekom školovanja razvijat ćete pravilan odnos prema radu, radnu disciplinu, upoznati se s higijenskim propisima radi očuvanja zdravlja </a:t>
            </a:r>
            <a:r>
              <a:rPr lang="hr-HR" sz="2400" i="1" dirty="0" err="1" smtClean="0"/>
              <a:t>ljudi..</a:t>
            </a:r>
            <a:r>
              <a:rPr lang="hr-HR" sz="2400" i="1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Ako želite zanimljiv i dinamičan posao, odabrali ste pravo zanimanje. Stručni predmeti koje ćete proučavati su: poznavanje robe, trgovinsko poslovanje, higijena, promidžbene aktivnosti, psihologija prodaje.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200" dirty="0" smtClean="0"/>
              <a:t>Prodavači Druge srednje škole Beli Manastir s profesoricom Slavom Putnik – Obrtnički sajam</a:t>
            </a:r>
            <a:endParaRPr lang="hr-HR" sz="2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Documents and Settings\Administrator\Desktop\ZA SREĐIVANJE 2012\Poljop.sajam,Putnik\DSCF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66" y="1828842"/>
            <a:ext cx="5994563" cy="449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88" y="762070"/>
            <a:ext cx="7010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b="0" i="1" u="sng" dirty="0" smtClean="0"/>
              <a:t>PEKAR </a:t>
            </a:r>
            <a:r>
              <a:rPr lang="hr-HR" b="0" dirty="0" smtClean="0"/>
              <a:t/>
            </a:r>
            <a:br>
              <a:rPr lang="hr-HR" b="0" dirty="0" smtClean="0"/>
            </a:br>
            <a:endParaRPr lang="hr-HR" b="0" dirty="0" smtClean="0"/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6476" y="1752644"/>
            <a:ext cx="7010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i="1" dirty="0" smtClean="0"/>
              <a:t>Cilj je obrazovanja osposobljavanje za rad u obrtničkoj i industrijskoj pekarskoj proizvodnji te praćenje novosti u tehnologiji  struke. Učenici se školuju za uključivanje u rad  stjecanjem teorijskih i praktičnih znanja u školi i u  obrtničkoj radionici na praktičnoj nastavi.</a:t>
            </a:r>
          </a:p>
          <a:p>
            <a:pPr eaLnBrk="1" hangingPunct="1">
              <a:defRPr/>
            </a:pPr>
            <a:r>
              <a:rPr lang="hr-HR" sz="2400" i="1" dirty="0" smtClean="0"/>
              <a:t>Poželjne osobine budućeg pekara su: tjelesna snaga i izdržljivost, spretnost, razvijen osjet okusa i mirisa, dobar </a:t>
            </a:r>
            <a:r>
              <a:rPr lang="hr-HR" sz="2400" i="1" dirty="0" err="1" smtClean="0"/>
              <a:t>vid..</a:t>
            </a:r>
            <a:r>
              <a:rPr lang="hr-HR" sz="2400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82" y="762070"/>
            <a:ext cx="7010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b="0" i="1" u="sng" dirty="0" smtClean="0"/>
              <a:t>FRIZER - JMO</a:t>
            </a:r>
            <a:r>
              <a:rPr lang="hr-HR" b="0" dirty="0" smtClean="0"/>
              <a:t/>
            </a:r>
            <a:br>
              <a:rPr lang="hr-HR" b="0" dirty="0" smtClean="0"/>
            </a:br>
            <a:endParaRPr lang="hr-HR" b="0" dirty="0" smtClean="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Ako ste spretni, imate smisla za lijep izgled i oblikovanje frizure, ovo je pravo zanimanje za vas. Nakon prakse u frizerskom salonu frizeri mogu položiti majstorski ispit koji im omogućuje otvaranje i vođenje vlastitog salona.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Poželjne osobine budućeg frizera su: spretnost ruku i prstiju, opća pokretljivost i spretnost, dobar vid, zdrave noge, da niste alergični na kemikalije, da ste komunikativni, ljubazni, </a:t>
            </a:r>
            <a:r>
              <a:rPr lang="hr-HR" sz="2400" i="1" dirty="0" err="1" smtClean="0"/>
              <a:t>uredni..</a:t>
            </a:r>
            <a:r>
              <a:rPr lang="hr-HR" sz="2400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200" dirty="0" smtClean="0">
                <a:cs typeface="Times New Roman" pitchFamily="18" charset="0"/>
              </a:rPr>
              <a:t>Frizerke Druge srednje škole Beli Manastir – Želim biti majstor, Beli Manastir</a:t>
            </a:r>
            <a:endParaRPr lang="hr-HR" sz="2200" dirty="0"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5" name="Picture 3" descr="C:\Documents and Settings\Administrator\Desktop\ZA SREĐIVANJE 2012\Želim biti majstor\DSC0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82" y="1295456"/>
            <a:ext cx="7111813" cy="5333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Vizija i misija škole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/>
              <a:t>o</a:t>
            </a:r>
            <a:r>
              <a:rPr lang="hr-HR" sz="2800" i="1" dirty="0" smtClean="0"/>
              <a:t>sim materijalnih, ekonomskih, znanstvenih, tehničkih, bioloških i prirodnih vrijednosti u naš odgojno-obrazovni rad ugrađujemo i ističemo društvene, estetske, kulturne, duhovne i moralne vrijednosti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i="1" dirty="0"/>
              <a:t>o</a:t>
            </a:r>
            <a:r>
              <a:rPr lang="hr-HR" sz="2800" i="1" dirty="0" smtClean="0"/>
              <a:t>sobitu pozornost posvećujemo vrijednostima: znanje, solidarnost, identitet i odgovornost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2674" y="457278"/>
            <a:ext cx="7010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b="0" i="1" u="sng" dirty="0" smtClean="0"/>
              <a:t>KOZMETIČAR</a:t>
            </a:r>
            <a:r>
              <a:rPr lang="hr-HR" i="1" u="sng" dirty="0" smtClean="0"/>
              <a:t> - </a:t>
            </a:r>
            <a:r>
              <a:rPr lang="hr-HR" b="0" i="1" u="sng" dirty="0" smtClean="0"/>
              <a:t>JMO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52674" y="1828842"/>
            <a:ext cx="7010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i="1" dirty="0" smtClean="0"/>
              <a:t>Kozmetičari pomažu ljudima da postignu i očuvaju zdrav i lijepi izgled, oni njeguju kožu i ispravljaju nesavršenosti lica i tijela koje nisu u domeni medicine.</a:t>
            </a:r>
          </a:p>
          <a:p>
            <a:pPr eaLnBrk="1" hangingPunct="1">
              <a:defRPr/>
            </a:pPr>
            <a:r>
              <a:rPr lang="hr-HR" sz="2400" i="1" dirty="0" smtClean="0"/>
              <a:t>Ljudi sve češće traže pomoć kozmetičara kada se žele uljepšati za posebnu prigodu.</a:t>
            </a:r>
          </a:p>
          <a:p>
            <a:pPr eaLnBrk="1" hangingPunct="1">
              <a:defRPr/>
            </a:pPr>
            <a:r>
              <a:rPr lang="hr-HR" sz="2400" i="1" dirty="0" smtClean="0"/>
              <a:t>Ovo vam zanimanje omogućuje spojiti vašu kreativnost i inovativnost, te razviti estetske kriterije i profesionalnu etiku.</a:t>
            </a:r>
          </a:p>
          <a:p>
            <a:pPr eaLnBrk="1" hangingPunct="1">
              <a:defRPr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86" y="762070"/>
            <a:ext cx="7010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b="0" i="1" u="sng" dirty="0" smtClean="0"/>
              <a:t>KONOBAR </a:t>
            </a:r>
            <a:r>
              <a:rPr lang="hr-HR" b="0" u="sng" dirty="0" smtClean="0"/>
              <a:t/>
            </a:r>
            <a:br>
              <a:rPr lang="hr-HR" b="0" u="sng" dirty="0" smtClean="0"/>
            </a:br>
            <a:endParaRPr lang="hr-HR" b="0" u="sng" dirty="0" smtClean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6476" y="2133634"/>
            <a:ext cx="7010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Ciljevi su odgojno obrazovnog  program za zanimanje konobar stjecanje znanja, vještina i navika koje će omogućiti učeniku da nakon završenog obrazovanja samostalno obavlja poslove  i radne zadaće u zanimanju konobar.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i="1" dirty="0" smtClean="0"/>
              <a:t>Zbog zahtjevnosti  posla traže se tjelesno zdrave i psihički stabilne osobe. Za uspjeh u poslu važna je opća tjelesna spretnost, komunikativnost, ljubaznost, urednost…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400" dirty="0" smtClean="0"/>
              <a:t>Konobari Druge srednje škole Beli Manastir -  Želim biti majstor, Beli Manastir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C:\Documents and Settings\Administrator\Desktop\ZA SREĐIVANJE 2012\Želim biti majstor\DSC0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76" y="1676446"/>
            <a:ext cx="6706424" cy="5029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96" y="304882"/>
            <a:ext cx="7010400" cy="838200"/>
          </a:xfrm>
        </p:spPr>
        <p:txBody>
          <a:bodyPr/>
          <a:lstStyle/>
          <a:p>
            <a:pPr algn="ctr"/>
            <a:r>
              <a:rPr lang="hr-HR" b="0" i="1" u="sng" dirty="0" smtClean="0"/>
              <a:t>KUHAR</a:t>
            </a:r>
            <a:endParaRPr lang="hr-HR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4080" y="1371654"/>
            <a:ext cx="7010400" cy="4572000"/>
          </a:xfrm>
        </p:spPr>
        <p:txBody>
          <a:bodyPr/>
          <a:lstStyle/>
          <a:p>
            <a:r>
              <a:rPr lang="hr-HR" sz="2400" i="1" dirty="0" smtClean="0"/>
              <a:t>Poslovi kuhara mogu se svesti na pripremanje svih vrsta hladnih i toplih jela i slastica. Učenici se osposobljavaju i za poslove naručivanja sirovina, namirnica i poluproizvoda, preuzimanja naručene robe, skladištenja i čuvanja naručene robe od kvarenja. Učenici se podučavaju kako ustrojiti rad kuhinje te kako sudjelovati u svim dionicama tehnološkoga postupka spremanja jela, odnosno slastica.</a:t>
            </a:r>
          </a:p>
          <a:p>
            <a:r>
              <a:rPr lang="hr-HR" sz="2400" i="1" dirty="0" smtClean="0"/>
              <a:t>Kuharsko zanimanje zahtijeva dobro fizičko zdravlje (zdrava pluća, srce, noge, kralježnica, koža, dobar vid, okus i miris), a uz opću fizičku spretnost traži se i snalažljivost, čistoća, urednost, odgovornost.</a:t>
            </a:r>
            <a:endParaRPr lang="hr-H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524080" y="304882"/>
            <a:ext cx="6400800" cy="175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hr-HR" sz="4000" b="1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hr-HR" sz="4000" b="1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r-HR" sz="4000" b="1" i="1" dirty="0" smtClean="0"/>
              <a:t>DOBRODOŠLI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r-HR" sz="4000" b="1" i="1" dirty="0" smtClean="0"/>
              <a:t>u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r-HR" sz="4000" b="1" i="1" dirty="0" smtClean="0"/>
              <a:t>Drugu srednju školu Beli Manastir!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Znanje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i="1" dirty="0" smtClean="0"/>
              <a:t>  - </a:t>
            </a:r>
            <a:r>
              <a:rPr lang="hr-HR" i="1" dirty="0"/>
              <a:t>k</a:t>
            </a:r>
            <a:r>
              <a:rPr lang="hr-HR" i="1" dirty="0" smtClean="0"/>
              <a:t>ao glavni uvjet uspješnosti, kao vrijednost, a obrazovanje kao djelatnost i učenje kao proces trebaju biti temeljni pokretač razvoja našeg društva</a:t>
            </a:r>
          </a:p>
        </p:txBody>
      </p:sp>
      <p:pic>
        <p:nvPicPr>
          <p:cNvPr id="2050" name="Picture 2" descr="C:\Documents and Settings\Administrator\Desktop\ZDRAVSTVENI ODGOJ\knowled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44" y="4190980"/>
            <a:ext cx="3943384" cy="215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Solidarnost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i="1" dirty="0" smtClean="0"/>
              <a:t>   - osposobljavamo mlade da budu osjetljivi za druge, za obitelj, za slabe, siromašne, za svoju okolinu i za životno okružje koje obilježava različite kulture, rase, nacije, religije, svjetonazore, jezike</a:t>
            </a:r>
          </a:p>
        </p:txBody>
      </p:sp>
      <p:pic>
        <p:nvPicPr>
          <p:cNvPr id="3074" name="Picture 2" descr="C:\Documents and Settings\Administrator\Desktop\ZDRAVSTVENI ODGOJ\donacij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34" y="4571970"/>
            <a:ext cx="2819326" cy="211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Identitet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i="1" dirty="0" smtClean="0"/>
              <a:t>   - odgojnim i obrazovnim aktivnostima pridonosimo  razvoju smisla za osobni identitet povezan sa smislom za poštivanje različitosti</a:t>
            </a:r>
          </a:p>
        </p:txBody>
      </p:sp>
      <p:pic>
        <p:nvPicPr>
          <p:cNvPr id="4098" name="Picture 2" descr="C:\Documents and Settings\Administrator\Desktop\ZDRAVSTVENI ODGOJ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42" y="4038584"/>
            <a:ext cx="3505108" cy="2353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Odgovornost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52674" y="1676446"/>
            <a:ext cx="7010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/>
              <a:t>   </a:t>
            </a:r>
            <a:r>
              <a:rPr lang="hr-HR" i="1" dirty="0" smtClean="0"/>
              <a:t>- promičemo odgoj za odgovornost učenika prema samome sebi, prema drugima i prema svemu što nas okružuje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i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r-HR" i="1" dirty="0" smtClean="0"/>
          </a:p>
        </p:txBody>
      </p:sp>
      <p:pic>
        <p:nvPicPr>
          <p:cNvPr id="5122" name="Picture 2" descr="C:\Documents and Settings\Administrator\Desktop\ZDRAVSTVENI ODGOJ\4f60a0fa3f360_DRUSTVENA_ODGOVORNOST_14-3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86" y="3809990"/>
            <a:ext cx="2857500" cy="257175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Desktop\ZDRAVSTVENI ODGOJ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58" y="3961370"/>
            <a:ext cx="2362138" cy="235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70" y="244475"/>
            <a:ext cx="6937305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Četverogodišnja zanimanja</a:t>
            </a:r>
          </a:p>
        </p:txBody>
      </p:sp>
      <p:graphicFrame>
        <p:nvGraphicFramePr>
          <p:cNvPr id="20490" name="Group 10"/>
          <p:cNvGraphicFramePr>
            <a:graphicFrameLocks noGrp="1"/>
          </p:cNvGraphicFramePr>
          <p:nvPr>
            <p:ph idx="1"/>
          </p:nvPr>
        </p:nvGraphicFramePr>
        <p:xfrm>
          <a:off x="1524080" y="1905000"/>
          <a:ext cx="7315008" cy="4419524"/>
        </p:xfrm>
        <a:graphic>
          <a:graphicData uri="http://schemas.openxmlformats.org/drawingml/2006/table">
            <a:tbl>
              <a:tblPr/>
              <a:tblGrid>
                <a:gridCol w="7315008"/>
              </a:tblGrid>
              <a:tr h="441952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hr-H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Ekonomist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hr-H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Ekonomist-</a:t>
                      </a: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nastava na srpskom jeziku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hr-H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Upravni referent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hr-H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Hotelijersko-turistički tehničar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endParaRPr kumimoji="0" lang="hr-H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7" name="Picture 3" descr="C:\Documents and Settings\Administrator\Desktop\ZDRAVSTVENI ODGOJ\ekonom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74" y="4343376"/>
            <a:ext cx="2377155" cy="1628351"/>
          </a:xfrm>
          <a:prstGeom prst="rect">
            <a:avLst/>
          </a:prstGeom>
          <a:noFill/>
        </p:spPr>
      </p:pic>
      <p:pic>
        <p:nvPicPr>
          <p:cNvPr id="6149" name="Picture 5" descr="C:\Documents and Settings\Administrator\Desktop\ZDRAVSTVENI ODGOJ\komercija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2" y="4190980"/>
            <a:ext cx="1447792" cy="2051039"/>
          </a:xfrm>
          <a:prstGeom prst="rect">
            <a:avLst/>
          </a:prstGeom>
          <a:noFill/>
        </p:spPr>
      </p:pic>
      <p:pic>
        <p:nvPicPr>
          <p:cNvPr id="6150" name="Picture 6" descr="C:\Documents and Settings\Administrator\Desktop\ZDRAVSTVENI ODGOJ\1359351492565619_524149274262274_777551037_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356" y="4343376"/>
            <a:ext cx="2392043" cy="171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dirty="0" smtClean="0"/>
              <a:t>Bodovni prag – četverogodišnja zanimanja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2000" dirty="0" smtClean="0"/>
              <a:t>Za upis u 1. razred vrednuju se i boduju: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hr-HR" sz="2000" dirty="0" smtClean="0"/>
              <a:t>Prosjeci svih zaključnih ocjena svih nastavnih predmeta na dvije decimale u posljednja četiri razreda osnovnog obrazovanja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hr-HR" sz="2000" dirty="0" smtClean="0"/>
              <a:t>Taj se prosjek zbraja sa zaključnim ocjenama u posljednja dva razreda osnovnog obrazovanja iz sljedećih nastavnih predmeta: HRVATSKI JEZIK, MATEMATIKA I PRVI STRANI JEZIK te TRIJU nastavnih predmeta VAŽNIH za nastavak obrazovanja u pojedinim vrstama obrazovnih programa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hr-HR" sz="2000" dirty="0" smtClean="0"/>
              <a:t>Na takav je način moguće steći najviše </a:t>
            </a:r>
            <a:r>
              <a:rPr lang="hr-HR" sz="2000" b="1" dirty="0" smtClean="0"/>
              <a:t>80</a:t>
            </a:r>
            <a:r>
              <a:rPr lang="hr-HR" sz="2000" dirty="0" smtClean="0"/>
              <a:t> bodova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hr-HR" sz="2000" dirty="0" smtClean="0"/>
              <a:t>Minimalni je broj bodova potrebnih za prijavu </a:t>
            </a:r>
            <a:r>
              <a:rPr lang="hr-HR" sz="2000" b="1" dirty="0" smtClean="0"/>
              <a:t>40 bodova </a:t>
            </a:r>
            <a:r>
              <a:rPr lang="hr-HR" sz="2000" dirty="0" smtClean="0"/>
              <a:t>za sva četverogodišnja zanimanja Druge srednje škole Beli Manastir</a:t>
            </a:r>
          </a:p>
          <a:p>
            <a:pPr eaLnBrk="1" hangingPunct="1">
              <a:buNone/>
              <a:defRPr/>
            </a:pPr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halk design template">
  <a:themeElements>
    <a:clrScheme name="1_Chalk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halk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hal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l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l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l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l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l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lk design template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lk design template">
  <a:themeElements>
    <a:clrScheme name="Chalk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lk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l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 design template</Template>
  <TotalTime>454</TotalTime>
  <Pages>0</Pages>
  <Words>1556</Words>
  <Characters>0</Characters>
  <Application>Microsoft Office PowerPoint</Application>
  <DocSecurity>0</DocSecurity>
  <PresentationFormat>Prikaz na zaslonu (4:3)</PresentationFormat>
  <Lines>0</Lines>
  <Paragraphs>154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34</vt:i4>
      </vt:variant>
    </vt:vector>
  </HeadingPairs>
  <TitlesOfParts>
    <vt:vector size="36" baseType="lpstr">
      <vt:lpstr>1_Chalk design template</vt:lpstr>
      <vt:lpstr>Chalk design template</vt:lpstr>
      <vt:lpstr>Druga srednja škola Beli Manastir Upisi u 1. razrede za školsku godinu  2013./2014. (prema planu upisa učenika za školsku godinu 2013./2014.) </vt:lpstr>
      <vt:lpstr>Adresa, kontakti</vt:lpstr>
      <vt:lpstr>Vizija i misija škole</vt:lpstr>
      <vt:lpstr>Znanje</vt:lpstr>
      <vt:lpstr>Solidarnost</vt:lpstr>
      <vt:lpstr>Identitet</vt:lpstr>
      <vt:lpstr>Odgovornost</vt:lpstr>
      <vt:lpstr>Četverogodišnja zanimanja</vt:lpstr>
      <vt:lpstr>Bodovni prag – četverogodišnja zanimanja</vt:lpstr>
      <vt:lpstr>Nastavni predmeti VAŽNI za nastavak obrazovanja po zanimanjima</vt:lpstr>
      <vt:lpstr>Trogodišnja zanimanja</vt:lpstr>
      <vt:lpstr>Vrednovanje i bodovanje – trogodišnja zanimanja</vt:lpstr>
      <vt:lpstr>Dodatni bodovi</vt:lpstr>
      <vt:lpstr>Posebna mjerila i postupci za upis</vt:lpstr>
      <vt:lpstr>Izvannastavne aktivnosti koje djeluju u našoj školi</vt:lpstr>
      <vt:lpstr>Slajd 16</vt:lpstr>
      <vt:lpstr>Dani sporta – Druga srednja škola Beli Manastir</vt:lpstr>
      <vt:lpstr>Neki od projekata koji se provode u našoj školi</vt:lpstr>
      <vt:lpstr>                           Eko-škola </vt:lpstr>
      <vt:lpstr>EKONOMIST </vt:lpstr>
      <vt:lpstr>Ekonomisti Druge srednje škole Beli Manastir s profesoricom Melitom Todorović – Obrtnički sajam u Belom Manastiru</vt:lpstr>
      <vt:lpstr>UPRAVNI REFERENT </vt:lpstr>
      <vt:lpstr>Upravne referentice s profesoricom Jasminkom Berend i gradonačelnikom Ivanom Dobošem – sudjelovanje u Projektu građanin (Treća životna dob)</vt:lpstr>
      <vt:lpstr>HOTELIJERSKO - TURISTIČKI TEHNIČAR </vt:lpstr>
      <vt:lpstr>PRODAVAČ </vt:lpstr>
      <vt:lpstr>Prodavači Druge srednje škole Beli Manastir s profesoricom Slavom Putnik – Obrtnički sajam</vt:lpstr>
      <vt:lpstr>PEKAR  </vt:lpstr>
      <vt:lpstr>FRIZER - JMO </vt:lpstr>
      <vt:lpstr>Frizerke Druge srednje škole Beli Manastir – Želim biti majstor, Beli Manastir</vt:lpstr>
      <vt:lpstr>KOZMETIČAR - JMO</vt:lpstr>
      <vt:lpstr>KONOBAR  </vt:lpstr>
      <vt:lpstr>Konobari Druge srednje škole Beli Manastir -  Želim biti majstor, Beli Manastir</vt:lpstr>
      <vt:lpstr>KUHAR</vt:lpstr>
      <vt:lpstr>Slajd 34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/>
  <cp:keywords/>
  <dc:description/>
  <cp:lastModifiedBy>Marija</cp:lastModifiedBy>
  <cp:revision>161</cp:revision>
  <cp:lastPrinted>1899-12-30T00:00:00Z</cp:lastPrinted>
  <dcterms:created xsi:type="dcterms:W3CDTF">2007-04-21T02:16:19Z</dcterms:created>
  <dcterms:modified xsi:type="dcterms:W3CDTF">2013-03-05T13:32:53Z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