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49" r:id="rId2"/>
  </p:sldMasterIdLst>
  <p:sldIdLst>
    <p:sldId id="256" r:id="rId3"/>
    <p:sldId id="297" r:id="rId4"/>
    <p:sldId id="303" r:id="rId5"/>
    <p:sldId id="348" r:id="rId6"/>
    <p:sldId id="349" r:id="rId7"/>
    <p:sldId id="350" r:id="rId8"/>
    <p:sldId id="351" r:id="rId9"/>
    <p:sldId id="377" r:id="rId10"/>
    <p:sldId id="378" r:id="rId11"/>
    <p:sldId id="352" r:id="rId12"/>
    <p:sldId id="353" r:id="rId13"/>
    <p:sldId id="376" r:id="rId14"/>
    <p:sldId id="391" r:id="rId15"/>
    <p:sldId id="392" r:id="rId16"/>
    <p:sldId id="304" r:id="rId17"/>
    <p:sldId id="327" r:id="rId18"/>
    <p:sldId id="305" r:id="rId19"/>
    <p:sldId id="363" r:id="rId20"/>
    <p:sldId id="364" r:id="rId21"/>
    <p:sldId id="370" r:id="rId22"/>
    <p:sldId id="371" r:id="rId23"/>
    <p:sldId id="372" r:id="rId24"/>
    <p:sldId id="373" r:id="rId25"/>
    <p:sldId id="379" r:id="rId26"/>
    <p:sldId id="374" r:id="rId27"/>
    <p:sldId id="365" r:id="rId28"/>
    <p:sldId id="366" r:id="rId29"/>
    <p:sldId id="386" r:id="rId30"/>
    <p:sldId id="388" r:id="rId31"/>
    <p:sldId id="387" r:id="rId32"/>
    <p:sldId id="393" r:id="rId33"/>
    <p:sldId id="306" r:id="rId34"/>
    <p:sldId id="313" r:id="rId35"/>
    <p:sldId id="383" r:id="rId36"/>
    <p:sldId id="339" r:id="rId37"/>
    <p:sldId id="338" r:id="rId38"/>
    <p:sldId id="384" r:id="rId39"/>
    <p:sldId id="340" r:id="rId40"/>
    <p:sldId id="334" r:id="rId41"/>
    <p:sldId id="381" r:id="rId42"/>
    <p:sldId id="315" r:id="rId43"/>
    <p:sldId id="367" r:id="rId44"/>
    <p:sldId id="341" r:id="rId45"/>
    <p:sldId id="331" r:id="rId46"/>
    <p:sldId id="380" r:id="rId47"/>
    <p:sldId id="375" r:id="rId48"/>
    <p:sldId id="32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B9E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>
        <p:scale>
          <a:sx n="94" d="100"/>
          <a:sy n="94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3AACDF-79EA-476C-96BE-CFCFED8DD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461C2E-C6D1-46D0-8348-B1042BA79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191E51-4206-4C6F-B045-23B6ED35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C208-B6E8-44B7-ACD9-7A48934E1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8D5D400-4ADB-45E4-8A7D-5EF863644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44CFD2-5479-40C2-A1E3-DE991EFA8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523564-FE51-428C-B099-C37BF334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565D2-EA1A-451B-BBAD-79434F33F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5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15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150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49A673-3630-4301-887E-25794F8A8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B68B1F-369C-4C69-9613-030388122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E6A1FD-3165-40B4-B038-9381CC69F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5A89-75AA-4EC0-8231-0F36E62C4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8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768D67C-E69D-4A01-8BCF-C3A7A1E9D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044B72-5857-4D5A-B04E-44D266EC0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F61E79-5303-4B31-816B-AE4BF1B39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4E173-D453-49C1-9738-A3C3F2FFE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DE5053-71CC-44BF-A759-BDC184B1C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6BFFD9-CE9D-4D5F-A91B-335F7910D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C26EEA-DF48-43B3-B5AD-95B377205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D566F-EE86-4D67-8814-39F8A56A8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0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09F386-5D59-427B-BD34-B274E0637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AE4434-06E2-442F-87BA-34FC03A76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55DBE44-E2F7-4470-9838-E3A02827D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8AE5-C0FA-4DA3-B8F4-927F46802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6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C4298D-65DD-441F-B575-9F978B518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0AFA73-83F2-4B36-BDC8-66C2A7C41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548E8-8521-41D7-8773-E70CBDEE2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D100B-694A-448C-A501-42CFD3B72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1A81740-AE34-4CCD-BAFF-B3B915219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ED44C68-7CE4-4104-B05A-60C49A73A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862AB7-E0D3-4093-979C-36DF68A07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0B703-B6CD-44EC-B50D-99C20C178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8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FE30899-EE9C-4B6B-9160-2D9FAEBCC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A9555D7-7FF3-4EFC-9C93-D3EC33AC1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40E73ED-47C3-403A-9708-C9299B945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B41EA-A085-4E0B-A5D3-123D014F1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9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94ED44F-1E2F-4FB5-964E-D61E8729A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CACB4C4-BEB3-4835-B329-CC7774041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BD6DE82-C3D3-49F4-A6A4-6B76C2656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2B397-E03E-4615-B31C-58B24BABF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77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741AA0-0932-456A-BAF6-07B0FB0B7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5E2D8A-BFF7-4484-AD44-D64F62E88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E0DF63-CD8E-4FE5-8B21-7DA708595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4425F-082B-44A1-BA28-32BF14FD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B99B79-2106-4BAA-9514-DCAF0618C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86DBD3A-2947-4354-A3F7-9D2F12FBB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FF780A7-B087-4525-8CEA-8DD9BAC00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3CB11-DD71-49C2-AEF0-094C0F0B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98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40830B-5892-4A56-964A-226ABEF0F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E196F3-92C6-48E7-B880-112CE381D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74E6A7-B4A0-446C-B266-42FE78B41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9B09E-EEE5-44DD-8E0D-CBC74D5CD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4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99166C-71CE-44AD-ABB4-2CCE5F340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5B7679-EF70-470C-9C98-03C588E63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B3727D-F774-470B-BCB6-C6E6081C0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A220A-BD2F-43FC-9ADA-1E4568BA5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07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6D392DA-1DAA-4D10-9C64-500076647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0A8EB4-3B3A-49E2-ABD9-1A81C05A3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9734DB-0092-4ECE-9599-8AC2DD080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7E566-5F85-4E91-8C3C-36019D941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5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47D7672-883C-46CA-B80F-14C235DD2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1685277-1DA3-45F6-A93C-8F2FC0BCE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C58D9DA4-EDDB-47D4-B809-43CD121DC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CE73-742B-44BD-84D1-A41413EF6E8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44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A1C1D6-636B-44E4-9D3C-D95F26D60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814BCE-ABEC-4069-869D-01E88F2DC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EB74D2-7865-4ECC-8C59-7ABB7962B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2C1F5-1602-4C74-935A-140654030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AACEFF-65E4-4692-AEBB-7EF1AD0E8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066E08-0742-4D5E-B3F9-141C4770B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585D6E-4408-4B6F-A1EA-B65560ECB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43EC6-AD96-452E-9EB4-89910CF73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5318FBF-A658-4A80-8A14-F828306BE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97B4108-1D4D-4C43-B77F-EB5700FF7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3598B24-DD42-4004-95C1-EE23DDD8B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3EA8B-8290-4CAA-BCFC-8FE511A16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73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71754D-D9FA-4BD9-A6AC-628386DC6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6B503DC-0140-48F2-B127-38E03B5CC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833DE38-C68F-44BA-AE8B-374FF921E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3376D-CB0D-4349-8235-32B2A15D2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F6C69A2-39B1-4342-9656-2D3A5AB45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37348AB-D164-42D4-84B4-CE86FC4A4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80989E1-51B4-4A61-931B-D3C049E2D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4A25-F668-4BDE-9CFB-6F86EB7D2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2FA915-5916-4AA7-B005-CC8943950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F5AB5E-F809-4DA4-879B-81CE7BC82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1BD7BF-E781-4271-A8B4-5ED151B17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565F5-6C14-490F-94D1-6532AFDEF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3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1412F6-ED1D-4160-A7D1-46ADFA8A8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70DCA-21ED-49D4-95A0-F79E069A2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C4E5B5-9EA6-4620-BDC1-3C475CE76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E8DF7-6A6B-4B9F-9B9E-9D71E0A1F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60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87612FB-91C9-4055-BE9F-88661B6F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3C42027-CFFD-44A0-BD31-B30224BA6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E843383-67E5-4E36-954C-F67CE64239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F4AC50E-C299-4AA6-A312-121C30BAA7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3761159-8CEF-4BD1-8312-291A0B1D10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7304F3AE-64EE-4116-8569-03F935181C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A6F925E-CB88-469A-BD3F-61B162A89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B1AA0616-D5C9-4537-9258-CF4ECE6F2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1D41D4-3AC2-48AA-B96D-857620D96F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B467260-8E55-4305-A002-D01847F22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8F3983A1-695D-4782-A237-C2B93365DB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55A7A87D-FB19-4472-BCF4-E7955859E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TextBox 17">
            <a:extLst>
              <a:ext uri="{FF2B5EF4-FFF2-40B4-BE49-F238E27FC236}">
                <a16:creationId xmlns:a16="http://schemas.microsoft.com/office/drawing/2014/main" xmlns="" id="{EC73659E-71A3-4863-B8A3-0CCFB6F5FF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789613" y="5561013"/>
            <a:ext cx="289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zh-CN" altLang="en-US">
              <a:latin typeface="Garamond" pitchFamily="18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-druga-bm.skole.hr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CAC6061-D847-43D6-9C41-C6B8E3B6542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0"/>
            <a:ext cx="8458200" cy="4800600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Druga srednja škola Beli Manastir</a:t>
            </a:r>
            <a:br>
              <a:rPr lang="hr-HR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32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Upisi u 1. razrede za školsku godinu </a:t>
            </a:r>
            <a:r>
              <a:rPr lang="hr-HR" altLang="zh-CN" sz="3200" b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/>
            </a:r>
            <a:br>
              <a:rPr lang="hr-HR" altLang="zh-CN" sz="3200" b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3200" b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2019./2020.</a:t>
            </a:r>
            <a:r>
              <a:rPr lang="hr-HR" altLang="zh-CN" sz="32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/>
            </a:r>
            <a:br>
              <a:rPr lang="hr-HR" altLang="zh-CN" sz="32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(prema planu upisa učenika za školsku </a:t>
            </a:r>
            <a:r>
              <a:rPr lang="hr-HR" altLang="zh-CN" sz="2000" b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godinu 2019./2020.)</a:t>
            </a:r>
            <a:r>
              <a:rPr lang="hr-HR" alt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/>
            </a:r>
            <a:br>
              <a:rPr lang="hr-HR" alt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endParaRPr lang="zh-CN" altLang="en-US" sz="2000" b="0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pic>
        <p:nvPicPr>
          <p:cNvPr id="4099" name="Picture 2" descr="C:\Documents and Settings\Administrator\Desktop\ZDRAVSTVENI ODGOJ\DSC00405.jpg">
            <a:extLst>
              <a:ext uri="{FF2B5EF4-FFF2-40B4-BE49-F238E27FC236}">
                <a16:creationId xmlns:a16="http://schemas.microsoft.com/office/drawing/2014/main" xmlns="" id="{C3D3D9A1-216F-4251-A3CE-16CD0FBB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581400"/>
            <a:ext cx="3867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12215DC-6E88-4075-A590-84C72E2757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8382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 b="0" i="1" u="sng"/>
              <a:t>HOTELIJERSKO - TURISTIČKI TEHNIČAR</a:t>
            </a:r>
            <a:r>
              <a:rPr lang="hr-HR" altLang="sr-Latn-RS" b="0"/>
              <a:t/>
            </a:r>
            <a:br>
              <a:rPr lang="hr-HR" altLang="sr-Latn-RS" b="0"/>
            </a:br>
            <a:endParaRPr lang="hr-HR" altLang="sr-Latn-RS" b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56562275-EF55-4225-8983-7C5D2A72B56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vi-VN" sz="1800" b="1" dirty="0"/>
              <a:t>Poželjne osobine: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uslužnost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verbalne sposobnosti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dobra koncentracija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otvorenost u kontaktima s ljudima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želja za učenjem stranih jezika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 </a:t>
            </a:r>
          </a:p>
          <a:p>
            <a:pPr>
              <a:defRPr/>
            </a:pPr>
            <a:r>
              <a:rPr lang="vi-VN" sz="1800" b="1" dirty="0"/>
              <a:t>Mogućnost zapošljavanja: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turističke agencije i uredi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putničke i prijevozničke agencije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u hotelima i kampovima na recepcijama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ostali poslovi vezani za boravak gostiju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tijela lokalne samouprave koja se bave unaprjeđenjem   turističke ponude </a:t>
            </a:r>
            <a:endParaRPr lang="vi-VN" sz="1800" b="1" dirty="0"/>
          </a:p>
          <a:p>
            <a:pPr>
              <a:defRPr/>
            </a:pPr>
            <a:r>
              <a:rPr lang="vi-VN" sz="1800" dirty="0"/>
              <a:t> 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Mogućnost daljnjeg školovanja na učilištima i fakultetima</a:t>
            </a:r>
          </a:p>
          <a:p>
            <a:pPr marL="0" indent="0">
              <a:buFontTx/>
              <a:buNone/>
              <a:defRPr/>
            </a:pP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xmlns="" id="{E42A8F4A-92E6-4C34-9056-FD78548D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4339" name="Rezervirano mjesto sadržaja 2">
            <a:extLst>
              <a:ext uri="{FF2B5EF4-FFF2-40B4-BE49-F238E27FC236}">
                <a16:creationId xmlns:a16="http://schemas.microsoft.com/office/drawing/2014/main" xmlns="" id="{83BF0951-09AE-495D-9522-E482E080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14340" name="Picture 2" descr="C:\Users\prof\Desktop\PROMIDŽBA ŠKOLE 2017\Promidba slike\hotelijerski_tehnicar.jpg">
            <a:extLst>
              <a:ext uri="{FF2B5EF4-FFF2-40B4-BE49-F238E27FC236}">
                <a16:creationId xmlns:a16="http://schemas.microsoft.com/office/drawing/2014/main" xmlns="" id="{EAEE481B-54C2-4334-955A-37B9132C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81200"/>
            <a:ext cx="903446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xmlns="" id="{A84036FB-44E4-4380-9AD9-F174010A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GASTRO</a:t>
            </a:r>
          </a:p>
        </p:txBody>
      </p:sp>
      <p:sp>
        <p:nvSpPr>
          <p:cNvPr id="15363" name="Rezervirano mjesto sadržaja 2">
            <a:extLst>
              <a:ext uri="{FF2B5EF4-FFF2-40B4-BE49-F238E27FC236}">
                <a16:creationId xmlns:a16="http://schemas.microsoft.com/office/drawing/2014/main" xmlns="" id="{9B1C83FA-A253-4955-87A9-33CAC9E8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15364" name="Picture 2" descr="C:\Users\prof\Desktop\PROMIDŽBA ŠKOLE 2017\Nove slike\jelena gastro.jpg">
            <a:extLst>
              <a:ext uri="{FF2B5EF4-FFF2-40B4-BE49-F238E27FC236}">
                <a16:creationId xmlns:a16="http://schemas.microsoft.com/office/drawing/2014/main" xmlns="" id="{1C4E4BB9-0565-4698-95B3-61BE888D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35075"/>
            <a:ext cx="77406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F08C1-3477-5743-A586-9FB82E98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1" u="sng"/>
              <a:t>VETERINARSKI TEHNIČAR</a:t>
            </a:r>
            <a:endParaRPr lang="en-US" b="0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EAB02-0171-4648-AA53-2A0C4319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/>
              <a:t>Poželjne osobine:</a:t>
            </a:r>
          </a:p>
          <a:p>
            <a:r>
              <a:rPr lang="hr-HR" sz="1800"/>
              <a:t>dobar vid i sluh</a:t>
            </a:r>
          </a:p>
          <a:p>
            <a:r>
              <a:rPr lang="hr-HR" sz="1800"/>
              <a:t>dobra koordinacija pokreta i brzina</a:t>
            </a:r>
          </a:p>
          <a:p>
            <a:r>
              <a:rPr lang="hr-HR" sz="1800"/>
              <a:t>osjećaj odgovornosti</a:t>
            </a:r>
          </a:p>
          <a:p>
            <a:r>
              <a:rPr lang="hr-HR" sz="1800"/>
              <a:t>sposobnost za ophođenje sa životinjama i ljudima</a:t>
            </a:r>
          </a:p>
          <a:p>
            <a:r>
              <a:rPr lang="hr-HR" sz="1800"/>
              <a:t>ljubav prema životinjama</a:t>
            </a:r>
          </a:p>
          <a:p>
            <a:endParaRPr lang="hr-HR" sz="1800"/>
          </a:p>
          <a:p>
            <a:r>
              <a:rPr lang="hr-HR" sz="1800" b="1"/>
              <a:t>Mogućnost zapošljavanja:</a:t>
            </a:r>
          </a:p>
          <a:p>
            <a:r>
              <a:rPr lang="hr-HR" sz="1800"/>
              <a:t>veterinarske ambulante, stanice, bolnice i klinike</a:t>
            </a:r>
          </a:p>
          <a:p>
            <a:r>
              <a:rPr lang="hr-HR" sz="1800"/>
              <a:t>trgovine koje se bave prodajom kućnih ljubimaca i hrane za kućne ljubimce</a:t>
            </a:r>
          </a:p>
          <a:p>
            <a:r>
              <a:rPr lang="hr-HR" sz="1800"/>
              <a:t>poduzeća koja se bave proizvodnjom mesa i mesnih proizvoda</a:t>
            </a:r>
          </a:p>
          <a:p>
            <a:r>
              <a:rPr lang="hr-HR" sz="1800"/>
              <a:t>na farmama, lovištima, ribnjacima i sl.</a:t>
            </a:r>
          </a:p>
          <a:p>
            <a:endParaRPr lang="hr-HR" sz="1800"/>
          </a:p>
          <a:p>
            <a:r>
              <a:rPr lang="vi-VN" sz="1800" b="1"/>
              <a:t>Mogućnost daljnjeg školovanja na učilištima i fakultetima</a:t>
            </a: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881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prof\Desktop\VETERINARS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86" y="1010994"/>
            <a:ext cx="7848514" cy="50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2D74C31-5750-438D-871A-D49BC0D11F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3048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Bodovni prag – četverogodišnja zanimanja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56D5AF45-EDC0-4D46-8624-5FEFE9A367D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2000"/>
              <a:t>Za upis u 1. razred vrednuju se i boduju: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altLang="sr-Latn-RS" sz="2000"/>
              <a:t>Prosjeci svih zaključnih ocjena svih nastavnih predmeta na dvije decimale u posljednja četiri razreda osnovnog obrazovanja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hr-HR" altLang="sr-Latn-RS" sz="2000"/>
              <a:t>Taj se prosjek zbraja sa zaključnim ocjenama u posljednja dva razreda osnovnog obrazovanja iz sljedećih nastavnih predmeta: HRVATSKI JEZIK, MATEMATIKA I PRVI STRANI JEZIK te TRIJU nastavnih predmeta VAŽNIH za nastavak obrazovanja u pojedinim vrstama obrazovnih programa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altLang="sr-Latn-RS" sz="2000"/>
              <a:t>Na takav je način moguće steći najviše </a:t>
            </a:r>
            <a:r>
              <a:rPr lang="hr-HR" altLang="sr-Latn-RS" sz="2000" b="1"/>
              <a:t>80</a:t>
            </a:r>
            <a:r>
              <a:rPr lang="hr-HR" altLang="sr-Latn-RS" sz="2000"/>
              <a:t> bodova</a:t>
            </a:r>
          </a:p>
          <a:p>
            <a:pPr algn="ctr" eaLnBrk="1" hangingPunct="1">
              <a:buFontTx/>
              <a:buNone/>
            </a:pPr>
            <a:r>
              <a:rPr lang="hr-HR" altLang="sr-Latn-RS" sz="2400"/>
              <a:t>  </a:t>
            </a:r>
            <a:r>
              <a:rPr lang="hr-HR" altLang="sr-Latn-RS" sz="2000" b="1"/>
              <a:t>- za četverogodišnja zanimanja neće biti minimalnog bodovnog praga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xmlns="" id="{BC3CCBA5-D184-4E0E-AD57-EE0994A5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57200"/>
            <a:ext cx="7010400" cy="838200"/>
          </a:xfrm>
        </p:spPr>
        <p:txBody>
          <a:bodyPr/>
          <a:lstStyle/>
          <a:p>
            <a:pPr algn="ctr"/>
            <a:r>
              <a:rPr lang="hr-HR" altLang="sr-Latn-RS" sz="3200"/>
              <a:t>Nastavni predmeti VAŽNI za nastavak obrazovanja po zanimanjima</a:t>
            </a:r>
          </a:p>
        </p:txBody>
      </p:sp>
      <p:sp>
        <p:nvSpPr>
          <p:cNvPr id="17411" name="Rezervirano mjesto sadržaja 2">
            <a:extLst>
              <a:ext uri="{FF2B5EF4-FFF2-40B4-BE49-F238E27FC236}">
                <a16:creationId xmlns:a16="http://schemas.microsoft.com/office/drawing/2014/main" xmlns="" id="{2FA4465B-59E8-44E1-81BF-EBA622BB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981200"/>
            <a:ext cx="7010400" cy="4572000"/>
          </a:xfrm>
        </p:spPr>
        <p:txBody>
          <a:bodyPr/>
          <a:lstStyle/>
          <a:p>
            <a:pPr>
              <a:buFontTx/>
              <a:buNone/>
            </a:pPr>
            <a:r>
              <a:rPr lang="hr-HR" altLang="sr-Latn-RS" sz="2400" b="1" dirty="0"/>
              <a:t>EKONOMIST,</a:t>
            </a:r>
          </a:p>
          <a:p>
            <a:pPr>
              <a:buFontTx/>
              <a:buNone/>
            </a:pPr>
            <a:r>
              <a:rPr lang="hr-HR" altLang="sr-Latn-RS" sz="2400" b="1" dirty="0"/>
              <a:t>UPRAVNI REFERENT</a:t>
            </a:r>
            <a:r>
              <a:rPr lang="hr-HR" altLang="sr-Latn-RS" sz="2400" dirty="0"/>
              <a:t>:</a:t>
            </a:r>
          </a:p>
          <a:p>
            <a:pPr>
              <a:buFontTx/>
              <a:buNone/>
            </a:pPr>
            <a:r>
              <a:rPr lang="hr-HR" altLang="sr-Latn-RS" sz="2000" dirty="0">
                <a:solidFill>
                  <a:srgbClr val="00B050"/>
                </a:solidFill>
              </a:rPr>
              <a:t>POVIJEST, GEOGRAFIJA, TEHNIČKA KULTURA</a:t>
            </a:r>
          </a:p>
          <a:p>
            <a:pPr>
              <a:buFontTx/>
              <a:buNone/>
            </a:pPr>
            <a:r>
              <a:rPr lang="hr-HR" altLang="sr-Latn-RS" sz="2400" b="1" dirty="0"/>
              <a:t>HOTELIJERSKO-TURISTIČKI TEHNIČAR:</a:t>
            </a:r>
          </a:p>
          <a:p>
            <a:pPr>
              <a:buFontTx/>
              <a:buNone/>
            </a:pPr>
            <a:r>
              <a:rPr lang="hr-HR" altLang="sr-Latn-RS" sz="2000" dirty="0">
                <a:solidFill>
                  <a:srgbClr val="00B050"/>
                </a:solidFill>
              </a:rPr>
              <a:t>POVIJEST, GEOGRAFIJA, LIKOVNA </a:t>
            </a:r>
            <a:r>
              <a:rPr lang="hr-HR" altLang="sr-Latn-RS" sz="2000" dirty="0" smtClean="0">
                <a:solidFill>
                  <a:srgbClr val="00B050"/>
                </a:solidFill>
              </a:rPr>
              <a:t>KULTURA</a:t>
            </a:r>
          </a:p>
          <a:p>
            <a:pPr>
              <a:buFontTx/>
              <a:buNone/>
            </a:pPr>
            <a:r>
              <a:rPr lang="hr-HR" altLang="sr-Latn-RS" sz="2400" b="1" dirty="0" smtClean="0"/>
              <a:t>VETERINARSKI TEHNIČAR:</a:t>
            </a:r>
          </a:p>
          <a:p>
            <a:pPr>
              <a:buFontTx/>
              <a:buNone/>
            </a:pPr>
            <a:r>
              <a:rPr lang="hr-HR" altLang="sr-Latn-RS" sz="2000" dirty="0" smtClean="0">
                <a:solidFill>
                  <a:srgbClr val="00B050"/>
                </a:solidFill>
              </a:rPr>
              <a:t>BIOLOGIJA, KEMIJA, TEHNIČKA KULTURA</a:t>
            </a:r>
          </a:p>
          <a:p>
            <a:pPr>
              <a:buFontTx/>
              <a:buNone/>
            </a:pPr>
            <a:endParaRPr lang="hr-HR" altLang="sr-Latn-RS" sz="2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hr-HR" altLang="sr-Latn-RS" sz="2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hr-HR" altLang="sr-Latn-RS" sz="2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hr-HR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00A8FEA4-6269-4CD2-8EFD-E8CCC6E10C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38400" y="381000"/>
            <a:ext cx="3733800" cy="762000"/>
          </a:xfrm>
        </p:spPr>
        <p:txBody>
          <a:bodyPr/>
          <a:lstStyle/>
          <a:p>
            <a:pPr algn="ctr" eaLnBrk="1" hangingPunct="1"/>
            <a:r>
              <a:rPr lang="hr-HR" altLang="sr-Latn-RS" sz="3200"/>
              <a:t>Trogodišnja zanimanja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3ED30288-0D31-484D-A651-4A6E7917F8B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endParaRPr lang="hr-HR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8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/>
              <a:t>        </a:t>
            </a:r>
            <a:endParaRPr lang="hr-HR" dirty="0"/>
          </a:p>
        </p:txBody>
      </p:sp>
      <p:sp>
        <p:nvSpPr>
          <p:cNvPr id="20" name="Rezervirano mjesto teksta 19">
            <a:extLst>
              <a:ext uri="{FF2B5EF4-FFF2-40B4-BE49-F238E27FC236}">
                <a16:creationId xmlns:a16="http://schemas.microsoft.com/office/drawing/2014/main" xmlns="" id="{0C3CAE39-8D7D-4B21-B4C1-02FB32722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3008313" cy="46910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1. </a:t>
            </a:r>
            <a:r>
              <a:rPr lang="hr-HR" sz="2400" b="1" dirty="0"/>
              <a:t>Konobar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/>
              <a:t>2</a:t>
            </a:r>
            <a:r>
              <a:rPr lang="hr-HR" sz="2400" b="1" dirty="0" smtClean="0"/>
              <a:t>. </a:t>
            </a:r>
            <a:r>
              <a:rPr lang="hr-HR" sz="2400" b="1" dirty="0"/>
              <a:t>Kuhar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/>
              <a:t>3</a:t>
            </a:r>
            <a:r>
              <a:rPr lang="hr-HR" sz="2400" b="1" dirty="0" smtClean="0"/>
              <a:t>. </a:t>
            </a:r>
            <a:r>
              <a:rPr lang="hr-HR" sz="2400" b="1" dirty="0"/>
              <a:t>Frizer-</a:t>
            </a:r>
            <a:r>
              <a:rPr lang="hr-HR" sz="2400" b="1" dirty="0" err="1"/>
              <a:t>jmo</a:t>
            </a:r>
            <a:r>
              <a:rPr lang="hr-HR" sz="2400" b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/>
              <a:t>4</a:t>
            </a:r>
            <a:r>
              <a:rPr lang="hr-HR" sz="2400" b="1" dirty="0" smtClean="0"/>
              <a:t>. </a:t>
            </a:r>
            <a:r>
              <a:rPr lang="hr-HR" sz="2400" b="1" dirty="0"/>
              <a:t>Kozmetičar-</a:t>
            </a:r>
            <a:r>
              <a:rPr lang="hr-HR" sz="2400" b="1" dirty="0" err="1"/>
              <a:t>jmo</a:t>
            </a: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/>
              <a:t>5</a:t>
            </a:r>
            <a:r>
              <a:rPr lang="hr-HR" sz="2400" b="1" dirty="0" smtClean="0"/>
              <a:t>. Mesar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/>
              <a:t>6</a:t>
            </a:r>
            <a:r>
              <a:rPr lang="hr-HR" sz="2400" b="1" dirty="0" smtClean="0"/>
              <a:t>. Pekar</a:t>
            </a:r>
            <a:endParaRPr lang="hr-HR" sz="2400" b="1" dirty="0"/>
          </a:p>
          <a:p>
            <a:pPr>
              <a:defRPr/>
            </a:pPr>
            <a:endParaRPr lang="hr-HR" dirty="0"/>
          </a:p>
        </p:txBody>
      </p:sp>
      <p:pic>
        <p:nvPicPr>
          <p:cNvPr id="18438" name="Picture 3" descr="C:\Documents and Settings\Administrator\Desktop\ZDRAVSTVENI ODGOJ\003872-001.jpg">
            <a:extLst>
              <a:ext uri="{FF2B5EF4-FFF2-40B4-BE49-F238E27FC236}">
                <a16:creationId xmlns:a16="http://schemas.microsoft.com/office/drawing/2014/main" xmlns="" id="{E035BC70-51DE-4569-9FAF-1C25ACBF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8" y="4318601"/>
            <a:ext cx="2133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:\Documents and Settings\Administrator\Desktop\ZDRAVSTVENI ODGOJ\konobar (1).jpg">
            <a:extLst>
              <a:ext uri="{FF2B5EF4-FFF2-40B4-BE49-F238E27FC236}">
                <a16:creationId xmlns:a16="http://schemas.microsoft.com/office/drawing/2014/main" xmlns="" id="{1D3A00E4-9502-454F-B2F4-6FB9AE95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091567"/>
            <a:ext cx="144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C:\Documents and Settings\Administrator\Desktop\ZDRAVSTVENI ODGOJ\kuhar-posao123.jpg">
            <a:extLst>
              <a:ext uri="{FF2B5EF4-FFF2-40B4-BE49-F238E27FC236}">
                <a16:creationId xmlns:a16="http://schemas.microsoft.com/office/drawing/2014/main" xmlns="" id="{17F9C51F-A6A1-4CF6-9465-286BE4D6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21" y="79822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C:\Documents and Settings\Administrator\Desktop\ZDRAVSTVENI ODGOJ\4181_big.jpg">
            <a:extLst>
              <a:ext uri="{FF2B5EF4-FFF2-40B4-BE49-F238E27FC236}">
                <a16:creationId xmlns:a16="http://schemas.microsoft.com/office/drawing/2014/main" xmlns="" id="{9D23E1B2-A59B-47E7-881E-F5FC6B10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32147"/>
            <a:ext cx="198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C:\Documents and Settings\Administrator\Desktop\ZDRAVSTVENI ODGOJ\images (3).jpg">
            <a:extLst>
              <a:ext uri="{FF2B5EF4-FFF2-40B4-BE49-F238E27FC236}">
                <a16:creationId xmlns:a16="http://schemas.microsoft.com/office/drawing/2014/main" xmlns="" id="{36DC4C35-F2C5-4D24-A02C-DEC7EFF0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7" y="2667020"/>
            <a:ext cx="35734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rof\Desktop\luganige-mesnica-miletic-mesar-kard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36" y="4682968"/>
            <a:ext cx="2857926" cy="16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1828AD22-48C6-4D14-A897-6B1A828083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95400" y="7620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 b="0" i="1" u="sng"/>
              <a:t>KONOBAR</a:t>
            </a:r>
            <a:r>
              <a:rPr lang="hr-HR" altLang="sr-Latn-RS" b="0" u="sng"/>
              <a:t/>
            </a:r>
            <a:br>
              <a:rPr lang="hr-HR" altLang="sr-Latn-RS" b="0" u="sng"/>
            </a:br>
            <a:endParaRPr lang="hr-HR" altLang="sr-Latn-RS" b="0" u="sng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F131108D-CA1E-48D5-9149-DD5004DB2EC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371600" y="1600200"/>
            <a:ext cx="7010400" cy="4572000"/>
          </a:xfrm>
        </p:spPr>
        <p:txBody>
          <a:bodyPr/>
          <a:lstStyle/>
          <a:p>
            <a:r>
              <a:rPr lang="vi-VN" altLang="sr-Latn-RS" sz="1800" b="1"/>
              <a:t>Poželjne osobine:</a:t>
            </a:r>
          </a:p>
          <a:p>
            <a:r>
              <a:rPr lang="vi-VN" altLang="sr-Latn-RS" sz="1800" b="1"/>
              <a:t>· </a:t>
            </a:r>
            <a:r>
              <a:rPr lang="vi-VN" altLang="sr-Latn-RS" sz="1800"/>
              <a:t>tjelesna spretnost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usklađeni pokreti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interes za stranim jezicima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strpljivost u radu s ljudima</a:t>
            </a:r>
            <a:endParaRPr lang="vi-VN" altLang="sr-Latn-RS" sz="1800" b="1"/>
          </a:p>
          <a:p>
            <a:r>
              <a:rPr lang="vi-VN" altLang="sr-Latn-RS" sz="1800" b="1"/>
              <a:t> </a:t>
            </a:r>
          </a:p>
          <a:p>
            <a:r>
              <a:rPr lang="vi-VN" altLang="sr-Latn-RS" sz="1800" b="1"/>
              <a:t>Mogućnost zapošljavanja:</a:t>
            </a:r>
          </a:p>
          <a:p>
            <a:r>
              <a:rPr lang="vi-VN" altLang="sr-Latn-RS" sz="1800" b="1"/>
              <a:t>· </a:t>
            </a:r>
            <a:r>
              <a:rPr lang="vi-VN" altLang="sr-Latn-RS" sz="1800"/>
              <a:t>restorani i hoteli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caffe barovi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cocktail barovi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noćni klubovi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turistička obiteljska gospodarstva</a:t>
            </a:r>
            <a:endParaRPr lang="vi-VN" altLang="sr-Latn-RS" sz="1800" b="1"/>
          </a:p>
          <a:p>
            <a:r>
              <a:rPr lang="vi-VN" altLang="sr-Latn-RS" sz="1800" b="1"/>
              <a:t>· </a:t>
            </a:r>
            <a:r>
              <a:rPr lang="vi-VN" altLang="sr-Latn-RS" sz="1800"/>
              <a:t>vođenje vlastitog ugostiteljskog objekta</a:t>
            </a:r>
            <a:endParaRPr lang="vi-VN" altLang="sr-Latn-RS" sz="1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xmlns="" id="{D481B0C1-BFEC-4CA9-8FB6-951738E3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2400"/>
              <a:t>Konobari Druge srednje škole Beli Manastir -  promidžba škole</a:t>
            </a:r>
          </a:p>
        </p:txBody>
      </p:sp>
      <p:sp>
        <p:nvSpPr>
          <p:cNvPr id="22531" name="Rezervirano mjesto sadržaja 2">
            <a:extLst>
              <a:ext uri="{FF2B5EF4-FFF2-40B4-BE49-F238E27FC236}">
                <a16:creationId xmlns:a16="http://schemas.microsoft.com/office/drawing/2014/main" xmlns="" id="{17E2E510-2318-478A-8512-70276B85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2532" name="Picture 6" descr="C:\Users\prof\Desktop\PROMIDŽBA ŠKOLE 2017\Konobari111.jpg">
            <a:extLst>
              <a:ext uri="{FF2B5EF4-FFF2-40B4-BE49-F238E27FC236}">
                <a16:creationId xmlns:a16="http://schemas.microsoft.com/office/drawing/2014/main" xmlns="" id="{2CF818A9-11C3-45A1-B3C2-F6BE43D1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4C2749C0-F0F3-453C-B2F0-415088191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1628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/>
              <a:t>Školska 3, 31300 Beli Manastir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err="1"/>
              <a:t>Tel</a:t>
            </a:r>
            <a:r>
              <a:rPr lang="hr-HR" dirty="0"/>
              <a:t>: 031/703-306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err="1"/>
              <a:t>Fax</a:t>
            </a:r>
            <a:r>
              <a:rPr lang="hr-HR" dirty="0"/>
              <a:t>: 031/705-206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/>
              <a:t>http://</a:t>
            </a:r>
            <a:r>
              <a:rPr lang="hr-HR" sz="2400" dirty="0">
                <a:hlinkClick r:id="rId2"/>
              </a:rPr>
              <a:t>www.ss-druga-bm.skole.hr</a:t>
            </a:r>
            <a:endParaRPr lang="hr-HR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/>
              <a:t>E-mail: </a:t>
            </a:r>
            <a:r>
              <a:rPr lang="hr-HR" sz="2400" dirty="0" err="1"/>
              <a:t>tajnistvo</a:t>
            </a:r>
            <a:r>
              <a:rPr lang="hr-HR" sz="2400" dirty="0"/>
              <a:t>@ss-druga-bm.skole.hr</a:t>
            </a:r>
          </a:p>
          <a:p>
            <a:pPr marL="0" indent="0">
              <a:buFontTx/>
              <a:buNone/>
              <a:defRPr/>
            </a:pPr>
            <a:r>
              <a:rPr lang="sr-Latn-CS" sz="2400" dirty="0" err="1"/>
              <a:t>Facebook</a:t>
            </a:r>
            <a:r>
              <a:rPr lang="sr-Latn-CS" sz="2400" dirty="0"/>
              <a:t> – Druga srednja škola Beli Manastir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E09D798A-C272-4AE1-85BF-E979005FC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Adresa, kontakti</a:t>
            </a:r>
            <a:endParaRPr lang="sr-Latn-CS" alt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E74485BC-7F64-40D9-9424-D4A24EF814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47800" y="7620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 b="0" i="1" u="sng"/>
              <a:t>FRIZER - JMO</a:t>
            </a:r>
            <a:r>
              <a:rPr lang="hr-HR" altLang="sr-Latn-RS" b="0"/>
              <a:t/>
            </a:r>
            <a:br>
              <a:rPr lang="hr-HR" altLang="sr-Latn-RS" b="0"/>
            </a:br>
            <a:endParaRPr lang="hr-HR" altLang="sr-Latn-RS" b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45AB6BBE-AB28-49A9-BC5E-674F7479CCA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vi-VN" sz="2000" b="1" dirty="0"/>
              <a:t>Poželjne osobine:</a:t>
            </a:r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interes za modu i modne trendove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izražen smisao za estetiku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urednost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komunikativnost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strpljivost i ljubaznost 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 </a:t>
            </a:r>
          </a:p>
          <a:p>
            <a:pPr>
              <a:defRPr/>
            </a:pPr>
            <a:r>
              <a:rPr lang="vi-VN" sz="2000" b="1" dirty="0"/>
              <a:t>Mogućnost zapošljavanja:</a:t>
            </a:r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frizerski saloni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televizija, kazalište, film</a:t>
            </a:r>
            <a:endParaRPr lang="vi-VN" sz="2000" b="1" dirty="0"/>
          </a:p>
          <a:p>
            <a:pPr>
              <a:defRPr/>
            </a:pPr>
            <a:r>
              <a:rPr lang="vi-VN" sz="2000" b="1" dirty="0"/>
              <a:t>· </a:t>
            </a:r>
            <a:r>
              <a:rPr lang="vi-VN" sz="2000" dirty="0"/>
              <a:t>vođenje vlastitog frizerskog salona</a:t>
            </a:r>
            <a:endParaRPr lang="vi-VN" sz="2000" b="1" dirty="0"/>
          </a:p>
          <a:p>
            <a:pPr marL="0" indent="0">
              <a:buFontTx/>
              <a:buNone/>
              <a:defRPr/>
            </a:pPr>
            <a:endParaRPr lang="vi-VN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xmlns="" id="{784DEB1C-B9D9-4398-A62F-FFB05F95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altLang="sr-Latn-RS"/>
          </a:p>
        </p:txBody>
      </p:sp>
      <p:sp>
        <p:nvSpPr>
          <p:cNvPr id="24579" name="Rezervirano mjesto sadržaja 2">
            <a:extLst>
              <a:ext uri="{FF2B5EF4-FFF2-40B4-BE49-F238E27FC236}">
                <a16:creationId xmlns:a16="http://schemas.microsoft.com/office/drawing/2014/main" xmlns="" id="{D960D093-70ED-4B76-BFDE-53CDC30C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4580" name="Picture 2" descr="C:\Users\prof\Desktop\Desktop 2017\Slike - natjecanje\VELIČINA\ogledalo.jpg">
            <a:extLst>
              <a:ext uri="{FF2B5EF4-FFF2-40B4-BE49-F238E27FC236}">
                <a16:creationId xmlns:a16="http://schemas.microsoft.com/office/drawing/2014/main" xmlns="" id="{129A397F-697E-4FDD-A2E5-129454EB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525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xmlns="" id="{2F0C2ACC-396C-4117-B8FB-884AD23E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2200">
                <a:cs typeface="Times New Roman" panose="02020603050405020304" pitchFamily="18" charset="0"/>
              </a:rPr>
              <a:t>Frizerke Druge srednje škole Beli Manastir – Želim biti majstor, Beli Manastir</a:t>
            </a:r>
          </a:p>
        </p:txBody>
      </p:sp>
      <p:sp>
        <p:nvSpPr>
          <p:cNvPr id="25603" name="Rezervirano mjesto sadržaja 2">
            <a:extLst>
              <a:ext uri="{FF2B5EF4-FFF2-40B4-BE49-F238E27FC236}">
                <a16:creationId xmlns:a16="http://schemas.microsoft.com/office/drawing/2014/main" xmlns="" id="{4859429C-F599-47CE-9855-90C8C53B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5604" name="Picture 3" descr="C:\Documents and Settings\Administrator\Desktop\ZA SREĐIVANJE 2012\Želim biti majstor\DSC00123.JPG">
            <a:extLst>
              <a:ext uri="{FF2B5EF4-FFF2-40B4-BE49-F238E27FC236}">
                <a16:creationId xmlns:a16="http://schemas.microsoft.com/office/drawing/2014/main" xmlns="" id="{94DF9C62-AA14-4C57-B03D-6CA7E0B4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3938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xmlns="" id="{E571BFDD-60DC-4002-BB5C-E6524B60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 b="0" i="1" u="sng"/>
              <a:t>KOZMETIČAR</a:t>
            </a:r>
            <a:r>
              <a:rPr lang="hr-HR" altLang="sr-Latn-RS" i="1" u="sng"/>
              <a:t> - </a:t>
            </a:r>
            <a:r>
              <a:rPr lang="hr-HR" altLang="sr-Latn-RS" b="0" i="1" u="sng"/>
              <a:t>JMO</a:t>
            </a:r>
          </a:p>
        </p:txBody>
      </p:sp>
      <p:sp>
        <p:nvSpPr>
          <p:cNvPr id="23555" name="Rezervirano mjesto sadržaja 2">
            <a:extLst>
              <a:ext uri="{FF2B5EF4-FFF2-40B4-BE49-F238E27FC236}">
                <a16:creationId xmlns:a16="http://schemas.microsoft.com/office/drawing/2014/main" xmlns="" id="{B16C2116-6FCC-4379-9CCD-38039F92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010400" cy="4572000"/>
          </a:xfrm>
        </p:spPr>
        <p:txBody>
          <a:bodyPr/>
          <a:lstStyle/>
          <a:p>
            <a:pPr>
              <a:defRPr/>
            </a:pPr>
            <a:r>
              <a:rPr lang="vi-VN" sz="1600" b="1" dirty="0"/>
              <a:t>Poželjne osobine:</a:t>
            </a:r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dobar vid 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sposobnost razlikovanja boja i nijansi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izražen smisao za estetiku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urednost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komunikativnost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strpljivost i ljubaznost 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 </a:t>
            </a:r>
          </a:p>
          <a:p>
            <a:pPr>
              <a:defRPr/>
            </a:pPr>
            <a:r>
              <a:rPr lang="vi-VN" sz="1600" b="1" dirty="0"/>
              <a:t>Mogućnost zapošljavanja:</a:t>
            </a:r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kozmetički saloni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usluge dekorativnog i korektivnog šminkanja 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televizija, kazalište, film</a:t>
            </a:r>
            <a:endParaRPr lang="vi-VN" sz="1600" b="1" dirty="0"/>
          </a:p>
          <a:p>
            <a:pPr>
              <a:defRPr/>
            </a:pPr>
            <a:r>
              <a:rPr lang="vi-VN" sz="1600" b="1" dirty="0"/>
              <a:t>· </a:t>
            </a:r>
            <a:r>
              <a:rPr lang="vi-VN" sz="1600" dirty="0"/>
              <a:t>vođenje vlastitog kozmetičkog salona</a:t>
            </a:r>
            <a:endParaRPr lang="vi-VN" sz="1600" b="1" dirty="0"/>
          </a:p>
          <a:p>
            <a:pPr marL="0" indent="0">
              <a:buFontTx/>
              <a:buNone/>
              <a:defRPr/>
            </a:pPr>
            <a:endParaRPr lang="vi-VN" sz="1600" dirty="0"/>
          </a:p>
          <a:p>
            <a:pPr marL="0" indent="0" eaLnBrk="1" hangingPunct="1">
              <a:buFontTx/>
              <a:buNone/>
              <a:defRPr/>
            </a:pPr>
            <a:endParaRPr lang="hr-HR" altLang="sr-Latn-R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xmlns="" id="{826D6591-9FEF-4C29-BBD6-140E69FF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7651" name="Rezervirano mjesto sadržaja 2">
            <a:extLst>
              <a:ext uri="{FF2B5EF4-FFF2-40B4-BE49-F238E27FC236}">
                <a16:creationId xmlns:a16="http://schemas.microsoft.com/office/drawing/2014/main" xmlns="" id="{E18DD313-D697-4B15-9C14-C5C62A5F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7652" name="Picture 2" descr="C:\Users\prof\Desktop\PROMIDŽBA ŠKOLE 2017\Nove slike\IMG_3506.JPG">
            <a:extLst>
              <a:ext uri="{FF2B5EF4-FFF2-40B4-BE49-F238E27FC236}">
                <a16:creationId xmlns:a16="http://schemas.microsoft.com/office/drawing/2014/main" xmlns="" id="{BC550C4E-2794-442D-83E1-5FE76BD5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4588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>
            <a:extLst>
              <a:ext uri="{FF2B5EF4-FFF2-40B4-BE49-F238E27FC236}">
                <a16:creationId xmlns:a16="http://schemas.microsoft.com/office/drawing/2014/main" xmlns="" id="{0DD8B3B7-CB8C-4829-AC0D-D237F947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8675" name="Rezervirano mjesto sadržaja 2">
            <a:extLst>
              <a:ext uri="{FF2B5EF4-FFF2-40B4-BE49-F238E27FC236}">
                <a16:creationId xmlns:a16="http://schemas.microsoft.com/office/drawing/2014/main" xmlns="" id="{C88A5CC0-0B37-4C36-ABA7-283F6A4C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28676" name="Picture 2" descr="C:\Users\prof\Desktop\PROMIDŽBA ŠKOLE 2017\Promidba slike\8.jpg">
            <a:extLst>
              <a:ext uri="{FF2B5EF4-FFF2-40B4-BE49-F238E27FC236}">
                <a16:creationId xmlns:a16="http://schemas.microsoft.com/office/drawing/2014/main" xmlns="" id="{18F31F33-0C70-40AD-9E56-04DF1FBA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84175"/>
            <a:ext cx="9139237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>
            <a:extLst>
              <a:ext uri="{FF2B5EF4-FFF2-40B4-BE49-F238E27FC236}">
                <a16:creationId xmlns:a16="http://schemas.microsoft.com/office/drawing/2014/main" xmlns="" id="{0FD8D03C-B8E8-4FE1-878A-6EEC6058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010400" cy="838200"/>
          </a:xfrm>
        </p:spPr>
        <p:txBody>
          <a:bodyPr/>
          <a:lstStyle/>
          <a:p>
            <a:pPr algn="ctr"/>
            <a:r>
              <a:rPr lang="hr-HR" altLang="sr-Latn-RS" b="0" i="1" u="sng"/>
              <a:t>KUHAR</a:t>
            </a:r>
            <a:endParaRPr lang="hr-HR" altLang="sr-Latn-RS" i="1"/>
          </a:p>
        </p:txBody>
      </p:sp>
      <p:sp>
        <p:nvSpPr>
          <p:cNvPr id="25603" name="Rezervirano mjesto sadržaja 2">
            <a:extLst>
              <a:ext uri="{FF2B5EF4-FFF2-40B4-BE49-F238E27FC236}">
                <a16:creationId xmlns:a16="http://schemas.microsoft.com/office/drawing/2014/main" xmlns="" id="{9C3D8573-7A65-45E4-B756-A73ED90E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7010400" cy="4572000"/>
          </a:xfrm>
        </p:spPr>
        <p:txBody>
          <a:bodyPr/>
          <a:lstStyle/>
          <a:p>
            <a:pPr>
              <a:defRPr/>
            </a:pPr>
            <a:r>
              <a:rPr lang="vi-VN" sz="1800" b="1" dirty="0"/>
              <a:t>Poželjne osobine: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tjelesno zdravlje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spretnost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razvijeni osjeti okusa i mirisa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urednost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smisao za estetiku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kreativnost 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 </a:t>
            </a:r>
          </a:p>
          <a:p>
            <a:pPr>
              <a:defRPr/>
            </a:pPr>
            <a:r>
              <a:rPr lang="vi-VN" sz="1800" b="1" dirty="0"/>
              <a:t>Mogućnost zapošljavanja: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restorani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hoteli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turistička obiteljska gospodarstva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ostali ugostiteljski objekti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vođenje vlastitog ugostiteljskog objekta</a:t>
            </a:r>
            <a:endParaRPr lang="vi-VN" sz="1800" b="1" dirty="0"/>
          </a:p>
          <a:p>
            <a:pPr marL="0" indent="0">
              <a:buFontTx/>
              <a:buNone/>
              <a:defRPr/>
            </a:pPr>
            <a:endParaRPr lang="vi-V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>
            <a:extLst>
              <a:ext uri="{FF2B5EF4-FFF2-40B4-BE49-F238E27FC236}">
                <a16:creationId xmlns:a16="http://schemas.microsoft.com/office/drawing/2014/main" xmlns="" id="{A9BFBD2F-72F5-4C85-8E12-2FE71E4A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0723" name="Rezervirano mjesto sadržaja 2">
            <a:extLst>
              <a:ext uri="{FF2B5EF4-FFF2-40B4-BE49-F238E27FC236}">
                <a16:creationId xmlns:a16="http://schemas.microsoft.com/office/drawing/2014/main" xmlns="" id="{F2A672EE-F1FD-42F2-A349-8480B664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0724" name="Picture 2" descr="C:\Users\prof\Desktop\PROMIDŽBA ŠKOLE 2017\Promidba slike\DSC02841.jpg">
            <a:extLst>
              <a:ext uri="{FF2B5EF4-FFF2-40B4-BE49-F238E27FC236}">
                <a16:creationId xmlns:a16="http://schemas.microsoft.com/office/drawing/2014/main" xmlns="" id="{75A76E28-4429-4BC3-A8CE-8EF4C653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3025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94EC2-16C6-6845-99B0-5D8C5EBB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1" u="sng"/>
              <a:t>MESAR</a:t>
            </a:r>
            <a:endParaRPr lang="en-US" b="0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8ADA4-74C2-EE44-9838-7198E7979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/>
              <a:t>Poželjne osobine</a:t>
            </a:r>
            <a:r>
              <a:rPr lang="hr-HR" sz="1800"/>
              <a:t>:</a:t>
            </a:r>
          </a:p>
          <a:p>
            <a:r>
              <a:rPr lang="hr-HR" sz="1800"/>
              <a:t>snažnija tjelesna građa</a:t>
            </a:r>
          </a:p>
          <a:p>
            <a:r>
              <a:rPr lang="hr-HR" sz="1800"/>
              <a:t>tjelesna izdržljivost i spretnost ruku</a:t>
            </a:r>
          </a:p>
          <a:p>
            <a:r>
              <a:rPr lang="hr-HR" sz="1800"/>
              <a:t>dobar vid</a:t>
            </a:r>
          </a:p>
          <a:p>
            <a:r>
              <a:rPr lang="hr-HR" sz="1800"/>
              <a:t>raspoznavanje boja</a:t>
            </a:r>
          </a:p>
          <a:p>
            <a:r>
              <a:rPr lang="hr-HR" sz="1800"/>
              <a:t>mirisna i okusna osjetljivost</a:t>
            </a:r>
          </a:p>
          <a:p>
            <a:endParaRPr lang="hr-HR" sz="1800"/>
          </a:p>
          <a:p>
            <a:r>
              <a:rPr lang="hr-HR" sz="1800" b="1"/>
              <a:t>Mogućnost zapošljavanja:</a:t>
            </a:r>
            <a:endParaRPr lang="hr-HR" sz="1800"/>
          </a:p>
          <a:p>
            <a:r>
              <a:rPr lang="hr-HR" sz="1800"/>
              <a:t>klaonice</a:t>
            </a:r>
          </a:p>
          <a:p>
            <a:r>
              <a:rPr lang="hr-HR" sz="1800"/>
              <a:t>obrtničke radnje</a:t>
            </a:r>
          </a:p>
          <a:p>
            <a:r>
              <a:rPr lang="hr-HR" sz="1800"/>
              <a:t>industrije za preradbu mesa</a:t>
            </a:r>
          </a:p>
          <a:p>
            <a:r>
              <a:rPr lang="hr-HR" sz="1800"/>
              <a:t>prodavaonice mesa i mesnih prerađevina</a:t>
            </a:r>
          </a:p>
          <a:p>
            <a:r>
              <a:rPr lang="hr-HR" sz="1800"/>
              <a:t>samostalni obrt</a:t>
            </a:r>
          </a:p>
        </p:txBody>
      </p:sp>
    </p:spTree>
    <p:extLst>
      <p:ext uri="{BB962C8B-B14F-4D97-AF65-F5344CB8AC3E}">
        <p14:creationId xmlns:p14="http://schemas.microsoft.com/office/powerpoint/2010/main" val="3853909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prof\Desktop\plodine-mesa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474"/>
            <a:ext cx="9144000" cy="61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4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7E741496-2F49-42D9-9AA0-64F87CA8B2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0" y="244475"/>
            <a:ext cx="6937375" cy="1431925"/>
          </a:xfrm>
        </p:spPr>
        <p:txBody>
          <a:bodyPr/>
          <a:lstStyle/>
          <a:p>
            <a:pPr eaLnBrk="1" hangingPunct="1"/>
            <a:r>
              <a:rPr lang="hr-HR" altLang="sr-Latn-RS"/>
              <a:t>Četverogodišnja zanimanja</a:t>
            </a:r>
          </a:p>
        </p:txBody>
      </p:sp>
      <p:graphicFrame>
        <p:nvGraphicFramePr>
          <p:cNvPr id="20490" name="Group 10">
            <a:extLst>
              <a:ext uri="{FF2B5EF4-FFF2-40B4-BE49-F238E27FC236}">
                <a16:creationId xmlns:a16="http://schemas.microsoft.com/office/drawing/2014/main" xmlns="" id="{49D19F22-9EDB-491F-810D-C6E199085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81465"/>
              </p:ext>
            </p:extLst>
          </p:nvPr>
        </p:nvGraphicFramePr>
        <p:xfrm>
          <a:off x="1524000" y="1905000"/>
          <a:ext cx="7315200" cy="4419600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9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Ekonomist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Upravni referent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Hotelijersko-turistički tehničar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Veterinarski tehničar</a:t>
                      </a:r>
                      <a:endParaRPr kumimoji="0" lang="hr-H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endParaRPr kumimoji="0" lang="hr-H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</a:t>
                      </a:r>
                    </a:p>
                  </a:txBody>
                  <a:tcPr marL="91442" marR="91442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53" name="Picture 3" descr="C:\Documents and Settings\Administrator\Desktop\ZDRAVSTVENI ODGOJ\ekonomist.jpg">
            <a:extLst>
              <a:ext uri="{FF2B5EF4-FFF2-40B4-BE49-F238E27FC236}">
                <a16:creationId xmlns:a16="http://schemas.microsoft.com/office/drawing/2014/main" xmlns="" id="{2A42D454-3C24-4BB7-9CAA-77103140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23764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 descr="C:\Documents and Settings\Administrator\Desktop\ZDRAVSTVENI ODGOJ\komercijalist.jpg">
            <a:extLst>
              <a:ext uri="{FF2B5EF4-FFF2-40B4-BE49-F238E27FC236}">
                <a16:creationId xmlns:a16="http://schemas.microsoft.com/office/drawing/2014/main" xmlns="" id="{84BAD08D-2B93-4776-9D27-D7CF45BE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1447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C:\Documents and Settings\Administrator\Desktop\ZDRAVSTVENI ODGOJ\1359351492565619_524149274262274_777551037_n4.jpg">
            <a:extLst>
              <a:ext uri="{FF2B5EF4-FFF2-40B4-BE49-F238E27FC236}">
                <a16:creationId xmlns:a16="http://schemas.microsoft.com/office/drawing/2014/main" xmlns="" id="{3B0557B7-5700-4DE8-B268-9ADB0CDD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923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BFF60-FF31-2B48-88B5-19A1C75D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1" u="sng"/>
              <a:t>PEKAR</a:t>
            </a:r>
            <a:endParaRPr lang="en-US" b="0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B3621-C1FE-9A4E-9AC1-DECC7CC7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/>
              <a:t>Poželjne osobine:</a:t>
            </a:r>
          </a:p>
          <a:p>
            <a:r>
              <a:rPr lang="hr-HR" sz="1800"/>
              <a:t>dobar vid i sluh</a:t>
            </a:r>
          </a:p>
          <a:p>
            <a:r>
              <a:rPr lang="hr-HR" sz="1800"/>
              <a:t>spretnost i osjetljivost ruku i prstiju</a:t>
            </a:r>
          </a:p>
          <a:p>
            <a:r>
              <a:rPr lang="hr-HR" sz="1800"/>
              <a:t>smisao za oblikovanje</a:t>
            </a:r>
          </a:p>
          <a:p>
            <a:r>
              <a:rPr lang="hr-HR" sz="1800"/>
              <a:t>razvijen osjet okusa i mirisa</a:t>
            </a:r>
          </a:p>
          <a:p>
            <a:r>
              <a:rPr lang="hr-HR" sz="1800"/>
              <a:t>tjelesna snaga i izdržljivost</a:t>
            </a:r>
          </a:p>
          <a:p>
            <a:r>
              <a:rPr lang="hr-HR" sz="1800"/>
              <a:t>odgovornost i samostalnost u radu</a:t>
            </a:r>
          </a:p>
          <a:p>
            <a:r>
              <a:rPr lang="hr-HR" sz="1800"/>
              <a:t>pedantnost</a:t>
            </a:r>
          </a:p>
          <a:p>
            <a:endParaRPr lang="hr-HR" sz="1800"/>
          </a:p>
          <a:p>
            <a:r>
              <a:rPr lang="hr-HR" sz="1800" b="1"/>
              <a:t>Mogućnost zapošljavanja:</a:t>
            </a:r>
          </a:p>
          <a:p>
            <a:r>
              <a:rPr lang="hr-HR" sz="1800"/>
              <a:t>pogoni za industrijsku proizvodnju kruha i peciva</a:t>
            </a:r>
          </a:p>
          <a:p>
            <a:r>
              <a:rPr lang="hr-HR" sz="1800"/>
              <a:t>privatni obrti</a:t>
            </a:r>
          </a:p>
          <a:p>
            <a:r>
              <a:rPr lang="hr-HR" sz="1800"/>
              <a:t>vlastiti pekarski obrt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102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prof\Desktop\pe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4" y="1066862"/>
            <a:ext cx="8641880" cy="52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57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B610DF6B-8641-497B-B3C8-40CEE21FBA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3200"/>
              <a:t>Vrednovanje i bodovanje – trogodišnja zanimanja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AE1B5D2-33EC-47E7-8C45-B13A8C4932A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1800"/>
              <a:t>Za upis u 1. razred vrednuju se i boduju: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altLang="sr-Latn-RS" sz="1800"/>
              <a:t>Prosjeci </a:t>
            </a:r>
            <a:r>
              <a:rPr lang="hr-HR" altLang="sr-Latn-RS" sz="1800" b="1"/>
              <a:t>svih</a:t>
            </a:r>
            <a:r>
              <a:rPr lang="hr-HR" altLang="sr-Latn-RS" sz="1800"/>
              <a:t> zaključnih ocjena svih nastavnih predmeta </a:t>
            </a:r>
            <a:r>
              <a:rPr lang="hr-HR" altLang="sr-Latn-RS" sz="1800" b="1"/>
              <a:t>na dvije decimale </a:t>
            </a:r>
            <a:r>
              <a:rPr lang="hr-HR" altLang="sr-Latn-RS" sz="1800"/>
              <a:t>u </a:t>
            </a:r>
            <a:r>
              <a:rPr lang="hr-HR" altLang="sr-Latn-RS" sz="1800" b="1"/>
              <a:t>posljednja</a:t>
            </a:r>
            <a:r>
              <a:rPr lang="hr-HR" altLang="sr-Latn-RS" sz="1800"/>
              <a:t> četiri razreda osnovnog obrazovanja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altLang="sr-Latn-RS" sz="1800"/>
              <a:t>Taj se prosjek zbraja sa zaključnim ocjenama u posljednja </a:t>
            </a:r>
            <a:r>
              <a:rPr lang="hr-HR" altLang="sr-Latn-RS" sz="1800" b="1"/>
              <a:t>dva razreda</a:t>
            </a:r>
            <a:r>
              <a:rPr lang="hr-HR" altLang="sr-Latn-RS" sz="1800"/>
              <a:t> osnovnog obrazovanja iz sljedećih nastavnih predmeta: </a:t>
            </a:r>
            <a:r>
              <a:rPr lang="hr-HR" altLang="sr-Latn-RS" sz="1800" b="1"/>
              <a:t>HRVATSKI JEZIK, MATEMATIKA I PRVI STRANI JEZIK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altLang="sr-Latn-RS" sz="1800"/>
              <a:t>Minimalni broj bodova </a:t>
            </a:r>
            <a:r>
              <a:rPr lang="hr-HR" altLang="sr-Latn-RS" sz="1800" b="1"/>
              <a:t>ne utvrđuje </a:t>
            </a:r>
            <a:r>
              <a:rPr lang="hr-HR" altLang="sr-Latn-RS" sz="1800"/>
              <a:t>se za trogodišnja zanimanja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EFA9F1DC-E215-4F48-8BDE-EF32B89370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/>
              <a:t>Izvanastavne aktivnosti koje djeluju u našoj školi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1B03E563-49A0-4497-AC23-7BB36F06FBC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2057400"/>
            <a:ext cx="7010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Športski klub ‘’Folis’’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Učenička zadruga ‘’Baranja’’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Novinarska i recitatorska skupina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Jezičari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Klub mladih ekonomista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Vježbeničke tvrtke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Ekolozi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Informatičari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Vremeplov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Pripreme za državnu maturu</a:t>
            </a:r>
          </a:p>
          <a:p>
            <a:pPr marL="0" indent="0">
              <a:buFontTx/>
              <a:buNone/>
              <a:defRPr/>
            </a:pPr>
            <a:endParaRPr lang="hr-HR" sz="2800" dirty="0"/>
          </a:p>
          <a:p>
            <a:pPr eaLnBrk="1" hangingPunct="1">
              <a:lnSpc>
                <a:spcPct val="80000"/>
              </a:lnSpc>
              <a:defRPr/>
            </a:pPr>
            <a:endParaRPr lang="hr-HR" altLang="sr-Latn-R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EF90A256-14D4-4907-8FCD-229646A5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Izvanastavne aktivnosti koje djeluju u našoj školi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xmlns="" id="{95003EF0-2B2D-478B-BDEA-B0F7C60E4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400"/>
              <a:t>Preventivni programi (prevencija nasilja, ovisnosti, zdravstvena zaštita)</a:t>
            </a:r>
          </a:p>
          <a:p>
            <a:pPr eaLnBrk="1" hangingPunct="1"/>
            <a:r>
              <a:rPr lang="hr-HR" altLang="sr-Latn-RS" sz="2400"/>
              <a:t>Humanost na djelu</a:t>
            </a:r>
          </a:p>
          <a:p>
            <a:pPr eaLnBrk="1" hangingPunct="1"/>
            <a:r>
              <a:rPr lang="hr-HR" altLang="sr-Latn-RS" sz="2400"/>
              <a:t>Projekt građanin</a:t>
            </a:r>
          </a:p>
          <a:p>
            <a:pPr eaLnBrk="1" hangingPunct="1"/>
            <a:r>
              <a:rPr lang="hr-HR" altLang="sr-Latn-RS" sz="2400"/>
              <a:t>Simulirano suđenje</a:t>
            </a:r>
          </a:p>
          <a:p>
            <a:pPr eaLnBrk="1" hangingPunct="1"/>
            <a:r>
              <a:rPr lang="hr-HR" altLang="sr-Latn-RS" sz="2400"/>
              <a:t>Arheologija u školi</a:t>
            </a:r>
          </a:p>
          <a:p>
            <a:pPr eaLnBrk="1" hangingPunct="1"/>
            <a:r>
              <a:rPr lang="hr-HR" altLang="sr-Latn-RS" sz="2400"/>
              <a:t>Moja baština</a:t>
            </a:r>
          </a:p>
          <a:p>
            <a:pPr eaLnBrk="1" hangingPunct="1"/>
            <a:r>
              <a:rPr lang="hr-HR" altLang="sr-Latn-RS" sz="2400"/>
              <a:t>Stručni posjeti i izleti</a:t>
            </a:r>
          </a:p>
          <a:p>
            <a:pPr eaLnBrk="1" hangingPunct="1"/>
            <a:r>
              <a:rPr lang="hr-HR" altLang="sr-Latn-RS" sz="2400"/>
              <a:t>Obilježavanje prigodnih datuma i blagdana</a:t>
            </a:r>
          </a:p>
          <a:p>
            <a:endParaRPr lang="hr-HR" altLang="sr-Latn-R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>
            <a:extLst>
              <a:ext uri="{FF2B5EF4-FFF2-40B4-BE49-F238E27FC236}">
                <a16:creationId xmlns:a16="http://schemas.microsoft.com/office/drawing/2014/main" xmlns="" id="{CC10C88E-EB5B-483C-8429-5DFFFFA7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Ekolozi</a:t>
            </a:r>
          </a:p>
        </p:txBody>
      </p:sp>
      <p:sp>
        <p:nvSpPr>
          <p:cNvPr id="34819" name="Rezervirano mjesto sadržaja 2">
            <a:extLst>
              <a:ext uri="{FF2B5EF4-FFF2-40B4-BE49-F238E27FC236}">
                <a16:creationId xmlns:a16="http://schemas.microsoft.com/office/drawing/2014/main" xmlns="" id="{936ACC12-3288-4BC9-9A0D-CE098E9B1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4820" name="Picture 2" descr="C:\Users\prof\Desktop\PROMIDŽBA ŠKOLE 2017\Promidba slike\DSC00964.jpg">
            <a:extLst>
              <a:ext uri="{FF2B5EF4-FFF2-40B4-BE49-F238E27FC236}">
                <a16:creationId xmlns:a16="http://schemas.microsoft.com/office/drawing/2014/main" xmlns="" id="{3BF74871-8362-442C-BC95-8D24F508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143000"/>
            <a:ext cx="7137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>
            <a:extLst>
              <a:ext uri="{FF2B5EF4-FFF2-40B4-BE49-F238E27FC236}">
                <a16:creationId xmlns:a16="http://schemas.microsoft.com/office/drawing/2014/main" xmlns="" id="{0E0B06B2-D3D4-40B4-8412-08ADC477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Učenička zadruga ‘Baranja’</a:t>
            </a:r>
          </a:p>
        </p:txBody>
      </p:sp>
      <p:sp>
        <p:nvSpPr>
          <p:cNvPr id="35843" name="Rezervirano mjesto sadržaja 2">
            <a:extLst>
              <a:ext uri="{FF2B5EF4-FFF2-40B4-BE49-F238E27FC236}">
                <a16:creationId xmlns:a16="http://schemas.microsoft.com/office/drawing/2014/main" xmlns="" id="{F091A9C2-5DEB-4411-97E0-6B09B2C8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5844" name="Picture 2" descr="C:\Users\prof\Desktop\Eko-projektni dan 2017\Prezentacija promidba\DSC03236.JPG">
            <a:extLst>
              <a:ext uri="{FF2B5EF4-FFF2-40B4-BE49-F238E27FC236}">
                <a16:creationId xmlns:a16="http://schemas.microsoft.com/office/drawing/2014/main" xmlns="" id="{734321CF-A4D1-44A3-BDE5-4326F0F8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7796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C:\Users\prof\Desktop\Eko-projektni dan 2017\Prezentacija promidba\DSC03247.jpg">
            <a:extLst>
              <a:ext uri="{FF2B5EF4-FFF2-40B4-BE49-F238E27FC236}">
                <a16:creationId xmlns:a16="http://schemas.microsoft.com/office/drawing/2014/main" xmlns="" id="{2DE90875-0894-4C76-B9B6-6A1302D6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5413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xmlns="" id="{FAFCCD76-941F-426A-8575-CD514249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en-US"/>
              <a:t>Eko-nakit</a:t>
            </a:r>
          </a:p>
        </p:txBody>
      </p:sp>
      <p:sp>
        <p:nvSpPr>
          <p:cNvPr id="36867" name="Rezervirano mjesto sadržaja 2">
            <a:extLst>
              <a:ext uri="{FF2B5EF4-FFF2-40B4-BE49-F238E27FC236}">
                <a16:creationId xmlns:a16="http://schemas.microsoft.com/office/drawing/2014/main" xmlns="" id="{79EEA72A-570E-4E87-BD49-AE08BB3E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en-US"/>
          </a:p>
        </p:txBody>
      </p:sp>
      <p:pic>
        <p:nvPicPr>
          <p:cNvPr id="36868" name="Picture 2" descr="C:\Users\prof\Desktop\PROMIDŽBA ŠKOLE 2017\Eko11.jpg">
            <a:extLst>
              <a:ext uri="{FF2B5EF4-FFF2-40B4-BE49-F238E27FC236}">
                <a16:creationId xmlns:a16="http://schemas.microsoft.com/office/drawing/2014/main" xmlns="" id="{C5490D4A-8902-4B09-A865-D2076F00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3325"/>
            <a:ext cx="44196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>
            <a:extLst>
              <a:ext uri="{FF2B5EF4-FFF2-40B4-BE49-F238E27FC236}">
                <a16:creationId xmlns:a16="http://schemas.microsoft.com/office/drawing/2014/main" xmlns="" id="{80EFB9DD-1A30-48E8-BD91-E5579A95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Osobne usluge frizera</a:t>
            </a:r>
          </a:p>
        </p:txBody>
      </p:sp>
      <p:sp>
        <p:nvSpPr>
          <p:cNvPr id="37891" name="Rezervirano mjesto sadržaja 2">
            <a:extLst>
              <a:ext uri="{FF2B5EF4-FFF2-40B4-BE49-F238E27FC236}">
                <a16:creationId xmlns:a16="http://schemas.microsoft.com/office/drawing/2014/main" xmlns="" id="{38DA207E-1A85-434D-A3A2-60C1703C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7892" name="Picture 2" descr="C:\Users\prof\Desktop\PROMIDŽBA ŠKOLE 2017\Promidba slike\DSC01047.jpg">
            <a:extLst>
              <a:ext uri="{FF2B5EF4-FFF2-40B4-BE49-F238E27FC236}">
                <a16:creationId xmlns:a16="http://schemas.microsoft.com/office/drawing/2014/main" xmlns="" id="{DF399B65-9203-49DD-9C53-769BD6AB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5875"/>
            <a:ext cx="39052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prof\Desktop\PROMIDŽBA ŠKOLE 2017\Promidba slike\DSC01049.jpg">
            <a:extLst>
              <a:ext uri="{FF2B5EF4-FFF2-40B4-BE49-F238E27FC236}">
                <a16:creationId xmlns:a16="http://schemas.microsoft.com/office/drawing/2014/main" xmlns="" id="{BD5455DB-ED7D-4CE2-8954-E985F77E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90366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xmlns="" id="{58A212E9-8DAE-4D2A-AC55-CDCC7C98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600"/>
              <a:t>Školski sportski klub – ‘Folis’</a:t>
            </a:r>
          </a:p>
        </p:txBody>
      </p:sp>
      <p:pic>
        <p:nvPicPr>
          <p:cNvPr id="38915" name="Picture 2" descr="C:\Documents and Settings\Administrator\Desktop\ZA SREĐIVANJE 2012\Dani športa\DSC03130.JPG">
            <a:extLst>
              <a:ext uri="{FF2B5EF4-FFF2-40B4-BE49-F238E27FC236}">
                <a16:creationId xmlns:a16="http://schemas.microsoft.com/office/drawing/2014/main" xmlns="" id="{734F0DC4-3FE1-4BC6-9F4F-F10E119A9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19200"/>
            <a:ext cx="2819400" cy="2114550"/>
          </a:xfrm>
        </p:spPr>
      </p:pic>
      <p:pic>
        <p:nvPicPr>
          <p:cNvPr id="38916" name="Picture 3" descr="C:\Documents and Settings\Administrator\Desktop\ZA SREĐIVANJE 2012\Dani športa\DSC03132.JPG">
            <a:extLst>
              <a:ext uri="{FF2B5EF4-FFF2-40B4-BE49-F238E27FC236}">
                <a16:creationId xmlns:a16="http://schemas.microsoft.com/office/drawing/2014/main" xmlns="" id="{3FD60AB2-3A66-449C-BCCE-BC18E6B3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3825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:\Documents and Settings\Administrator\Desktop\ZA SREĐIVANJE 2012\Dani športa\Nogomet - II srednja škola.JPG">
            <a:extLst>
              <a:ext uri="{FF2B5EF4-FFF2-40B4-BE49-F238E27FC236}">
                <a16:creationId xmlns:a16="http://schemas.microsoft.com/office/drawing/2014/main" xmlns="" id="{1E8B8EA3-0E4C-4E2F-AE18-82FA46DA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33CC9FF-C9D6-4C30-9587-D97B93084E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5334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 b="0" i="1" u="sng"/>
              <a:t>EKONOMIST</a:t>
            </a:r>
            <a:br>
              <a:rPr lang="hr-HR" altLang="sr-Latn-RS" b="0" i="1" u="sng"/>
            </a:br>
            <a:endParaRPr lang="hr-HR" altLang="sr-Latn-RS" b="0" i="1" u="sng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B7CC1F9F-80F3-4974-A4E7-6EA4632694F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1066800"/>
            <a:ext cx="7010400" cy="4572000"/>
          </a:xfrm>
        </p:spPr>
        <p:txBody>
          <a:bodyPr/>
          <a:lstStyle/>
          <a:p>
            <a:pPr>
              <a:defRPr/>
            </a:pPr>
            <a:r>
              <a:rPr lang="hr-HR" sz="1600" b="1" dirty="0"/>
              <a:t>Poželjne osobine:</a:t>
            </a:r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komunikativnost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želja za izazovima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kreativno i intelektualno radoznali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rad u timu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interes za poduzetničke aktivnosti, bankarske poslove, marketing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 </a:t>
            </a:r>
          </a:p>
          <a:p>
            <a:pPr>
              <a:defRPr/>
            </a:pPr>
            <a:r>
              <a:rPr lang="hr-HR" sz="1600" b="1" dirty="0"/>
              <a:t>Mogućnost zapošljavanja:</a:t>
            </a:r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bankarski poslovi, poslovi u osiguravajućim kućama i investicijskim fondovima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financijski poslovi, knjigovodstveni i računovodstveni poslovi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administrativni poslovi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vladine organizacije</a:t>
            </a:r>
            <a:endParaRPr lang="hr-HR" sz="1600" b="1" dirty="0"/>
          </a:p>
          <a:p>
            <a:pPr>
              <a:defRPr/>
            </a:pPr>
            <a:r>
              <a:rPr lang="hr-HR" sz="1600" b="1" dirty="0"/>
              <a:t>· </a:t>
            </a:r>
            <a:r>
              <a:rPr lang="hr-HR" sz="1600" dirty="0"/>
              <a:t>otvaranje vlastite tvrtke</a:t>
            </a:r>
            <a:endParaRPr lang="hr-HR" sz="1600" b="1" dirty="0"/>
          </a:p>
          <a:p>
            <a:pPr marL="0" indent="0">
              <a:buFontTx/>
              <a:buNone/>
              <a:defRPr/>
            </a:pPr>
            <a:endParaRPr lang="hr-HR" sz="1600" b="1" dirty="0"/>
          </a:p>
          <a:p>
            <a:pPr>
              <a:defRPr/>
            </a:pPr>
            <a:r>
              <a:rPr lang="hr-HR" sz="1600" b="1" dirty="0"/>
              <a:t>Mogućnost daljnjeg školovanja na učilištima i fakultetima</a:t>
            </a:r>
          </a:p>
          <a:p>
            <a:pPr marL="0" indent="0">
              <a:buFontTx/>
              <a:buNone/>
              <a:defRPr/>
            </a:pPr>
            <a:r>
              <a:rPr lang="hr-HR" sz="2400" dirty="0"/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>
            <a:extLst>
              <a:ext uri="{FF2B5EF4-FFF2-40B4-BE49-F238E27FC236}">
                <a16:creationId xmlns:a16="http://schemas.microsoft.com/office/drawing/2014/main" xmlns="" id="{462683A6-A4CD-4195-93EC-EBD6C502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9939" name="Rezervirano mjesto sadržaja 2">
            <a:extLst>
              <a:ext uri="{FF2B5EF4-FFF2-40B4-BE49-F238E27FC236}">
                <a16:creationId xmlns:a16="http://schemas.microsoft.com/office/drawing/2014/main" xmlns="" id="{98BEF4B5-3F05-430F-BA1D-25E2DD63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9940" name="Picture 2" descr="C:\Users\prof\Desktop\PROMIDŽBA ŠKOLE 2017\Nove slike\1.jpg">
            <a:extLst>
              <a:ext uri="{FF2B5EF4-FFF2-40B4-BE49-F238E27FC236}">
                <a16:creationId xmlns:a16="http://schemas.microsoft.com/office/drawing/2014/main" xmlns="" id="{DE0FA730-20EF-4E49-B909-CF2EA800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B4457FD8-B46B-4BA7-B1A9-2A3503B548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010400" cy="8382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Neki od projekata koji se provode u našoj školi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CE888822-0E3D-45E3-AD27-136AA04701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1828800"/>
            <a:ext cx="7010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000"/>
              <a:t>Stop nasilju među djecom, Unicef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000"/>
              <a:t>Međunarodna Eko-škola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000"/>
              <a:t>Projekt građanin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000"/>
              <a:t>Baranjski divani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000"/>
              <a:t>Humanost na djelu</a:t>
            </a:r>
          </a:p>
          <a:p>
            <a:pPr eaLnBrk="1" hangingPunct="1"/>
            <a:r>
              <a:rPr lang="hr-HR" altLang="sr-Latn-RS" sz="2000"/>
              <a:t>Program zdravstvene zaštite i prevencije ovisnosti</a:t>
            </a:r>
          </a:p>
          <a:p>
            <a:pPr eaLnBrk="1" hangingPunct="1"/>
            <a:r>
              <a:rPr lang="hr-HR" altLang="sr-Latn-RS" sz="2000"/>
              <a:t>Zdrav za 5</a:t>
            </a:r>
          </a:p>
          <a:p>
            <a:pPr eaLnBrk="1" hangingPunct="1"/>
            <a:r>
              <a:rPr lang="hr-HR" altLang="sr-Latn-RS" sz="2000"/>
              <a:t>Oboji svijet</a:t>
            </a:r>
          </a:p>
          <a:p>
            <a:pPr eaLnBrk="1" hangingPunct="1"/>
            <a:r>
              <a:rPr lang="hr-HR" altLang="sr-Latn-RS" sz="2000"/>
              <a:t>Simulirano suđenje</a:t>
            </a:r>
          </a:p>
          <a:p>
            <a:pPr eaLnBrk="1" hangingPunct="1"/>
            <a:r>
              <a:rPr lang="hr-HR" altLang="sr-Latn-RS" sz="2000"/>
              <a:t>Baština u mojoj kuhinji</a:t>
            </a:r>
          </a:p>
          <a:p>
            <a:pPr eaLnBrk="1" hangingPunct="1"/>
            <a:r>
              <a:rPr lang="hr-HR" altLang="sr-Latn-RS" sz="2000"/>
              <a:t>Ponos domovine</a:t>
            </a:r>
          </a:p>
          <a:p>
            <a:pPr eaLnBrk="1" hangingPunct="1"/>
            <a:r>
              <a:rPr lang="hr-HR" altLang="sr-Latn-RS" sz="2000"/>
              <a:t>Biti bolji – ‘’Be better’’</a:t>
            </a:r>
          </a:p>
          <a:p>
            <a:pPr eaLnBrk="1" hangingPunct="1"/>
            <a:r>
              <a:rPr lang="hr-HR" altLang="sr-Latn-RS" sz="2000"/>
              <a:t>Europski projekti</a:t>
            </a:r>
          </a:p>
          <a:p>
            <a:pPr>
              <a:buFontTx/>
              <a:buNone/>
            </a:pPr>
            <a:endParaRPr lang="vi-VN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>
            <a:extLst>
              <a:ext uri="{FF2B5EF4-FFF2-40B4-BE49-F238E27FC236}">
                <a16:creationId xmlns:a16="http://schemas.microsoft.com/office/drawing/2014/main" xmlns="" id="{8E9C8566-4AA8-483F-8C01-4CDAE59A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/>
              <a:t>             </a:t>
            </a:r>
            <a:br>
              <a:rPr lang="hr-HR" altLang="sr-Latn-RS" sz="3200"/>
            </a:br>
            <a:r>
              <a:rPr lang="hr-HR" altLang="sr-Latn-RS" sz="3200"/>
              <a:t/>
            </a:r>
            <a:br>
              <a:rPr lang="hr-HR" altLang="sr-Latn-RS" sz="3200"/>
            </a:br>
            <a:r>
              <a:rPr lang="hr-HR" altLang="sr-Latn-RS" sz="3200"/>
              <a:t>            </a:t>
            </a:r>
            <a:r>
              <a:rPr lang="hr-HR" altLang="sr-Latn-RS" sz="2400" i="1">
                <a:solidFill>
                  <a:srgbClr val="00B050"/>
                </a:solidFill>
              </a:rPr>
              <a:t>Eko-škola </a:t>
            </a:r>
          </a:p>
        </p:txBody>
      </p:sp>
      <p:sp>
        <p:nvSpPr>
          <p:cNvPr id="41987" name="Rezervirano mjesto sadržaja 2">
            <a:extLst>
              <a:ext uri="{FF2B5EF4-FFF2-40B4-BE49-F238E27FC236}">
                <a16:creationId xmlns:a16="http://schemas.microsoft.com/office/drawing/2014/main" xmlns="" id="{4C8C820C-62E0-4CE4-8577-7B6E2016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/>
              <a:t>                                 </a:t>
            </a:r>
            <a:r>
              <a:rPr lang="hr-HR" altLang="sr-Latn-RS" sz="2400" b="1" i="1">
                <a:solidFill>
                  <a:srgbClr val="00B050"/>
                </a:solidFill>
              </a:rPr>
              <a:t>Škola bez nasilja</a:t>
            </a:r>
            <a:r>
              <a:rPr lang="hr-HR" altLang="sr-Latn-RS" b="1"/>
              <a:t>      </a:t>
            </a:r>
          </a:p>
          <a:p>
            <a:r>
              <a:rPr lang="hr-HR" altLang="sr-Latn-RS"/>
              <a:t>                              </a:t>
            </a:r>
          </a:p>
          <a:p>
            <a:endParaRPr lang="hr-HR" altLang="sr-Latn-RS"/>
          </a:p>
          <a:p>
            <a:r>
              <a:rPr lang="hr-HR" altLang="sr-Latn-RS"/>
              <a:t>           </a:t>
            </a:r>
            <a:r>
              <a:rPr lang="hr-HR" altLang="sr-Latn-RS" sz="2400" b="1" i="1">
                <a:solidFill>
                  <a:srgbClr val="00B050"/>
                </a:solidFill>
              </a:rPr>
              <a:t>Zelena čistka</a:t>
            </a:r>
          </a:p>
          <a:p>
            <a:endParaRPr lang="hr-HR" altLang="sr-Latn-RS"/>
          </a:p>
          <a:p>
            <a:r>
              <a:rPr lang="hr-HR" altLang="sr-Latn-RS"/>
              <a:t>                             </a:t>
            </a:r>
            <a:r>
              <a:rPr lang="hr-HR" altLang="sr-Latn-RS" sz="2400" b="1" i="1">
                <a:solidFill>
                  <a:srgbClr val="00B050"/>
                </a:solidFill>
              </a:rPr>
              <a:t>Prehrambene navike </a:t>
            </a:r>
          </a:p>
          <a:p>
            <a:r>
              <a:rPr lang="hr-HR" altLang="sr-Latn-RS" sz="2400" b="1" i="1">
                <a:solidFill>
                  <a:srgbClr val="00B050"/>
                </a:solidFill>
              </a:rPr>
              <a:t>                                               adolescenata</a:t>
            </a:r>
            <a:r>
              <a:rPr lang="hr-HR" altLang="sr-Latn-RS">
                <a:solidFill>
                  <a:srgbClr val="00B050"/>
                </a:solidFill>
              </a:rPr>
              <a:t>      </a:t>
            </a:r>
          </a:p>
          <a:p>
            <a:r>
              <a:rPr lang="hr-HR" altLang="sr-Latn-RS" sz="2400"/>
              <a:t>                              </a:t>
            </a:r>
            <a:r>
              <a:rPr lang="hr-HR" altLang="sr-Latn-RS" sz="2400" b="1" i="1">
                <a:solidFill>
                  <a:srgbClr val="00B050"/>
                </a:solidFill>
              </a:rPr>
              <a:t>Dani kruha   </a:t>
            </a:r>
          </a:p>
        </p:txBody>
      </p:sp>
      <p:pic>
        <p:nvPicPr>
          <p:cNvPr id="41988" name="Picture 2" descr="C:\Documents and Settings\Administrator\Desktop\eko.jpg">
            <a:extLst>
              <a:ext uri="{FF2B5EF4-FFF2-40B4-BE49-F238E27FC236}">
                <a16:creationId xmlns:a16="http://schemas.microsoft.com/office/drawing/2014/main" xmlns="" id="{8FB3B2A7-6FB2-418F-8F1E-1EC34744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Documents and Settings\Administrator\Desktop\ZA SREĐIVANJE 2012\Zelena čistka\080.JPG">
            <a:extLst>
              <a:ext uri="{FF2B5EF4-FFF2-40B4-BE49-F238E27FC236}">
                <a16:creationId xmlns:a16="http://schemas.microsoft.com/office/drawing/2014/main" xmlns="" id="{0926E078-1AF2-4E4F-B5D3-79E96F58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C:\Documents and Settings\Administrator\Desktop\ZA SREĐIVANJE 2012\Dani kruha,19.10.2012\DSCF0027.JPG">
            <a:extLst>
              <a:ext uri="{FF2B5EF4-FFF2-40B4-BE49-F238E27FC236}">
                <a16:creationId xmlns:a16="http://schemas.microsoft.com/office/drawing/2014/main" xmlns="" id="{35223799-121D-4659-860A-AE46238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25975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 descr="C:\Documents and Settings\Administrator\Desktop\unicef_logo.gif">
            <a:extLst>
              <a:ext uri="{FF2B5EF4-FFF2-40B4-BE49-F238E27FC236}">
                <a16:creationId xmlns:a16="http://schemas.microsoft.com/office/drawing/2014/main" xmlns="" id="{5D9E1FCF-1F78-49C3-92DF-192C7BD9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79450"/>
            <a:ext cx="2438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C:\Documents and Settings\Administrator\Desktop\preh.jpg">
            <a:extLst>
              <a:ext uri="{FF2B5EF4-FFF2-40B4-BE49-F238E27FC236}">
                <a16:creationId xmlns:a16="http://schemas.microsoft.com/office/drawing/2014/main" xmlns="" id="{4EA56A2B-ECA6-4737-8DD7-EFA2B6F8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28863"/>
            <a:ext cx="32766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3" name="Kutni poveznik 9">
            <a:extLst>
              <a:ext uri="{FF2B5EF4-FFF2-40B4-BE49-F238E27FC236}">
                <a16:creationId xmlns:a16="http://schemas.microsoft.com/office/drawing/2014/main" xmlns="" id="{CB3508E9-925C-47D8-BDB0-04B8248F05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1447800"/>
            <a:ext cx="685800" cy="381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Ravni poveznik sa strelicom 11">
            <a:extLst>
              <a:ext uri="{FF2B5EF4-FFF2-40B4-BE49-F238E27FC236}">
                <a16:creationId xmlns:a16="http://schemas.microsoft.com/office/drawing/2014/main" xmlns="" id="{D814B59A-8AEB-4064-BB9D-4F8E76D0A9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1219200"/>
            <a:ext cx="22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Kutni poveznik 13">
            <a:extLst>
              <a:ext uri="{FF2B5EF4-FFF2-40B4-BE49-F238E27FC236}">
                <a16:creationId xmlns:a16="http://schemas.microsoft.com/office/drawing/2014/main" xmlns="" id="{558A4B6D-2C94-4971-9B21-FCD06477734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76600" y="2971800"/>
            <a:ext cx="5334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Kutni poveznik 17">
            <a:extLst>
              <a:ext uri="{FF2B5EF4-FFF2-40B4-BE49-F238E27FC236}">
                <a16:creationId xmlns:a16="http://schemas.microsoft.com/office/drawing/2014/main" xmlns="" id="{AAD4F3E9-E95F-4D83-9B90-C8F83D2C87D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876800" y="5211763"/>
            <a:ext cx="381000" cy="381000"/>
          </a:xfrm>
          <a:prstGeom prst="bentConnector3">
            <a:avLst>
              <a:gd name="adj1" fmla="val 3430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Kutni poveznik 19">
            <a:extLst>
              <a:ext uri="{FF2B5EF4-FFF2-40B4-BE49-F238E27FC236}">
                <a16:creationId xmlns:a16="http://schemas.microsoft.com/office/drawing/2014/main" xmlns="" id="{F294BB69-A465-41FE-98ED-86EAC6A07A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267200"/>
            <a:ext cx="1066800" cy="3048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slov 1">
            <a:extLst>
              <a:ext uri="{FF2B5EF4-FFF2-40B4-BE49-F238E27FC236}">
                <a16:creationId xmlns:a16="http://schemas.microsoft.com/office/drawing/2014/main" xmlns="" id="{69C3FF94-FC31-4B51-A2D6-737D0DCC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Humanost na djelu</a:t>
            </a:r>
          </a:p>
        </p:txBody>
      </p:sp>
      <p:sp>
        <p:nvSpPr>
          <p:cNvPr id="43011" name="Rezervirano mjesto sadržaja 2">
            <a:extLst>
              <a:ext uri="{FF2B5EF4-FFF2-40B4-BE49-F238E27FC236}">
                <a16:creationId xmlns:a16="http://schemas.microsoft.com/office/drawing/2014/main" xmlns="" id="{6F35A792-6D76-4376-8114-2D4A71F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43012" name="Picture 2" descr="C:\Users\prof\Desktop\PROMIDŽBA ŠKOLE 2017\Promidba slike\DSC01931.jpg">
            <a:extLst>
              <a:ext uri="{FF2B5EF4-FFF2-40B4-BE49-F238E27FC236}">
                <a16:creationId xmlns:a16="http://schemas.microsoft.com/office/drawing/2014/main" xmlns="" id="{5364B3BD-2CD8-48DD-A7EA-A8C3B32D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>
            <a:extLst>
              <a:ext uri="{FF2B5EF4-FFF2-40B4-BE49-F238E27FC236}">
                <a16:creationId xmlns:a16="http://schemas.microsoft.com/office/drawing/2014/main" xmlns="" id="{6EF92E2C-D4E3-4A68-AC62-16E8F436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2200"/>
              <a:t>Sudjelovanje u Projektu građanin</a:t>
            </a:r>
          </a:p>
        </p:txBody>
      </p:sp>
      <p:sp>
        <p:nvSpPr>
          <p:cNvPr id="44035" name="Rezervirano mjesto sadržaja 2">
            <a:extLst>
              <a:ext uri="{FF2B5EF4-FFF2-40B4-BE49-F238E27FC236}">
                <a16:creationId xmlns:a16="http://schemas.microsoft.com/office/drawing/2014/main" xmlns="" id="{5771069B-6724-4408-8FFE-90A407A7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44036" name="Picture 5" descr="C:\Users\prof\Desktop\PROMIDŽBA ŠKOLE 2017\projektgrađanin11.jpg">
            <a:extLst>
              <a:ext uri="{FF2B5EF4-FFF2-40B4-BE49-F238E27FC236}">
                <a16:creationId xmlns:a16="http://schemas.microsoft.com/office/drawing/2014/main" xmlns="" id="{E463A105-16FF-4619-ACE6-486823AB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821613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1">
            <a:extLst>
              <a:ext uri="{FF2B5EF4-FFF2-40B4-BE49-F238E27FC236}">
                <a16:creationId xmlns:a16="http://schemas.microsoft.com/office/drawing/2014/main" xmlns="" id="{BA039D68-DA36-426D-B691-B253CA66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VOLONTERI</a:t>
            </a:r>
          </a:p>
        </p:txBody>
      </p:sp>
      <p:sp>
        <p:nvSpPr>
          <p:cNvPr id="45059" name="Rezervirano mjesto sadržaja 2">
            <a:extLst>
              <a:ext uri="{FF2B5EF4-FFF2-40B4-BE49-F238E27FC236}">
                <a16:creationId xmlns:a16="http://schemas.microsoft.com/office/drawing/2014/main" xmlns="" id="{BC80BD38-384F-43CA-AFB8-115BC5D8B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45060" name="Picture 2" descr="C:\Users\prof\Desktop\PROMIDŽBA ŠKOLE 2017\Nove slike\18641761_1723484541278364_2037848399_o.jpg">
            <a:extLst>
              <a:ext uri="{FF2B5EF4-FFF2-40B4-BE49-F238E27FC236}">
                <a16:creationId xmlns:a16="http://schemas.microsoft.com/office/drawing/2014/main" xmlns="" id="{31F2B7FE-107D-4ECA-ADB8-FA7D7072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76200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>
            <a:extLst>
              <a:ext uri="{FF2B5EF4-FFF2-40B4-BE49-F238E27FC236}">
                <a16:creationId xmlns:a16="http://schemas.microsoft.com/office/drawing/2014/main" xmlns="" id="{27571134-F59B-425F-B3AC-039DB59E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6083" name="Rezervirano mjesto sadržaja 2">
            <a:extLst>
              <a:ext uri="{FF2B5EF4-FFF2-40B4-BE49-F238E27FC236}">
                <a16:creationId xmlns:a16="http://schemas.microsoft.com/office/drawing/2014/main" xmlns="" id="{EAE8F994-33C5-4F25-A6E9-8D4F7F1D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286000"/>
            <a:ext cx="7010400" cy="4572000"/>
          </a:xfrm>
        </p:spPr>
        <p:txBody>
          <a:bodyPr/>
          <a:lstStyle/>
          <a:p>
            <a:r>
              <a:rPr lang="hr-HR" altLang="sr-Latn-RS"/>
              <a:t>Državna matura</a:t>
            </a:r>
          </a:p>
          <a:p>
            <a:r>
              <a:rPr lang="hr-HR" altLang="sr-Latn-RS"/>
              <a:t>Pripreme za državnu maturu</a:t>
            </a:r>
          </a:p>
          <a:p>
            <a:r>
              <a:rPr lang="hr-HR" altLang="sr-Latn-RS"/>
              <a:t>Fakulteti</a:t>
            </a:r>
          </a:p>
          <a:p>
            <a:r>
              <a:rPr lang="hr-HR" altLang="sr-Latn-RS"/>
              <a:t>Nastavak obrazovanja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2">
            <a:extLst>
              <a:ext uri="{FF2B5EF4-FFF2-40B4-BE49-F238E27FC236}">
                <a16:creationId xmlns:a16="http://schemas.microsoft.com/office/drawing/2014/main" xmlns="" id="{54FACF12-F4F6-41BD-8C0B-FC59B3138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918FEAE8-4E4E-46A8-8A28-F11485FCA69C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1524000" y="304800"/>
            <a:ext cx="640080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40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4000" b="1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000" b="1" i="1"/>
              <a:t>DOBRODOŠLI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000" b="1" i="1"/>
              <a:t>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000" b="1" i="1"/>
              <a:t>Drugu srednju školu Beli Manastir!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xmlns="" id="{3D9FF199-92DE-4BC9-96C1-ABE4555A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2200"/>
              <a:t>Ekonomisti Druge srednje škole Beli Manastir – Obrtnički sajam u Belom Manastiru</a:t>
            </a:r>
          </a:p>
        </p:txBody>
      </p:sp>
      <p:sp>
        <p:nvSpPr>
          <p:cNvPr id="8195" name="Rezervirano mjesto sadržaja 2">
            <a:extLst>
              <a:ext uri="{FF2B5EF4-FFF2-40B4-BE49-F238E27FC236}">
                <a16:creationId xmlns:a16="http://schemas.microsoft.com/office/drawing/2014/main" xmlns="" id="{E42E2CC0-2A56-4F93-B674-9BA44163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8196" name="Picture 2" descr="C:\Documents and Settings\Administrator\Desktop\ZA SREĐIVANJE 2012\Obrt.sajam BM\DSCF0082.JPG">
            <a:extLst>
              <a:ext uri="{FF2B5EF4-FFF2-40B4-BE49-F238E27FC236}">
                <a16:creationId xmlns:a16="http://schemas.microsoft.com/office/drawing/2014/main" xmlns="" id="{8B837536-4EE9-4062-86B5-B05DBB93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BC66428-F65D-4485-B310-151D6E475F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609600"/>
            <a:ext cx="7010400" cy="838200"/>
          </a:xfrm>
        </p:spPr>
        <p:txBody>
          <a:bodyPr/>
          <a:lstStyle/>
          <a:p>
            <a:pPr algn="ctr" eaLnBrk="1" hangingPunct="1"/>
            <a:r>
              <a:rPr lang="en-GB" altLang="sr-Latn-RS" b="0" i="1" u="sng"/>
              <a:t>UPRAVNI REFERENT</a:t>
            </a:r>
            <a:r>
              <a:rPr lang="hr-HR" altLang="sr-Latn-RS" i="1"/>
              <a:t/>
            </a:r>
            <a:br>
              <a:rPr lang="hr-HR" altLang="sr-Latn-RS" i="1"/>
            </a:br>
            <a:endParaRPr lang="hr-HR" altLang="sr-Latn-RS" i="1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331253F6-1832-43C1-A704-D28473A77B4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600200" y="1371600"/>
            <a:ext cx="7010400" cy="4572000"/>
          </a:xfrm>
        </p:spPr>
        <p:txBody>
          <a:bodyPr/>
          <a:lstStyle/>
          <a:p>
            <a:pPr>
              <a:defRPr/>
            </a:pPr>
            <a:r>
              <a:rPr lang="vi-VN" sz="1800" b="1" dirty="0"/>
              <a:t>Poželjne osobine: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strpljivost u radu sa strankama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razvijene govorne i komunikacijske vještine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interes za strane jezike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 </a:t>
            </a:r>
          </a:p>
          <a:p>
            <a:pPr>
              <a:defRPr/>
            </a:pPr>
            <a:r>
              <a:rPr lang="vi-VN" sz="1800" b="1" dirty="0"/>
              <a:t>Mogućnost zapošljavanja:</a:t>
            </a:r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administrativni poslovi u tijelima državne uprave i lokalne samouprave 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rad u pravosuđu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· </a:t>
            </a:r>
            <a:r>
              <a:rPr lang="vi-VN" sz="1800" dirty="0"/>
              <a:t>poslovi u raznim ustanovama (matični uredi, pisarnice, zemljišno-knjižni uredi, zdravstvo, ministarstva,              mirovinsko osiguranje) </a:t>
            </a:r>
            <a:endParaRPr lang="vi-VN" sz="1800" b="1" dirty="0"/>
          </a:p>
          <a:p>
            <a:pPr>
              <a:defRPr/>
            </a:pPr>
            <a:r>
              <a:rPr lang="vi-VN" sz="1800" dirty="0"/>
              <a:t> </a:t>
            </a:r>
            <a:endParaRPr lang="vi-VN" sz="1800" b="1" dirty="0"/>
          </a:p>
          <a:p>
            <a:pPr>
              <a:defRPr/>
            </a:pPr>
            <a:r>
              <a:rPr lang="vi-VN" sz="1800" b="1" dirty="0"/>
              <a:t>Mogućnost daljnjeg školovanja na učilištima i fakultetima</a:t>
            </a:r>
          </a:p>
          <a:p>
            <a:pPr marL="0" indent="0">
              <a:buFontTx/>
              <a:buNone/>
              <a:defRPr/>
            </a:pP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xmlns="" id="{48D3EA5B-2638-4C31-BC13-DF1E7141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0243" name="Rezervirano mjesto sadržaja 2">
            <a:extLst>
              <a:ext uri="{FF2B5EF4-FFF2-40B4-BE49-F238E27FC236}">
                <a16:creationId xmlns:a16="http://schemas.microsoft.com/office/drawing/2014/main" xmlns="" id="{CDE160F2-F2DF-41E3-9737-CB73D475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10244" name="Picture 2" descr="C:\Users\prof\Desktop\PROMIDŽBA ŠKOLE 2017\Promidba slike\referent.jpg">
            <a:extLst>
              <a:ext uri="{FF2B5EF4-FFF2-40B4-BE49-F238E27FC236}">
                <a16:creationId xmlns:a16="http://schemas.microsoft.com/office/drawing/2014/main" xmlns="" id="{67A6D14D-C2E7-4D0F-A036-87C75821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81000"/>
            <a:ext cx="906462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xmlns="" id="{7BF152C7-3893-47D4-99D9-0FC059AD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200"/>
              <a:t>SIMULIRANO SUĐENJE</a:t>
            </a:r>
          </a:p>
        </p:txBody>
      </p:sp>
      <p:pic>
        <p:nvPicPr>
          <p:cNvPr id="11267" name="Picture 2" descr="C:\Users\prof\Desktop\PROMIDŽBA ŠKOLE 2017\Nove slike\simulirano.jpg">
            <a:extLst>
              <a:ext uri="{FF2B5EF4-FFF2-40B4-BE49-F238E27FC236}">
                <a16:creationId xmlns:a16="http://schemas.microsoft.com/office/drawing/2014/main" xmlns="" id="{CD2A7167-247D-4B59-BE07-6CBA0665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7054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xmlns="" id="{B560B365-CD50-4061-942A-8629EE41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2400"/>
              <a:t>SIMULIRANO SUĐENJE – DRŽAVNA RAZINA</a:t>
            </a:r>
          </a:p>
        </p:txBody>
      </p:sp>
      <p:pic>
        <p:nvPicPr>
          <p:cNvPr id="12291" name="Picture 2" descr="C:\Users\prof\Desktop\PROMIDŽBA ŠKOLE 2017\Nove slike\slika1.jpg">
            <a:extLst>
              <a:ext uri="{FF2B5EF4-FFF2-40B4-BE49-F238E27FC236}">
                <a16:creationId xmlns:a16="http://schemas.microsoft.com/office/drawing/2014/main" xmlns="" id="{0B6394A6-0E6E-4BB6-8843-0CBF1202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alk design template">
  <a:themeElements>
    <a:clrScheme name="1_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lk design template">
  <a:themeElements>
    <a:clrScheme name="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 design template</Template>
  <TotalTime>1718</TotalTime>
  <Pages>0</Pages>
  <Words>687</Words>
  <Characters>0</Characters>
  <Application>Microsoft Office PowerPoint</Application>
  <DocSecurity>0</DocSecurity>
  <PresentationFormat>On-screen Show (4:3)</PresentationFormat>
  <Lines>0</Lines>
  <Paragraphs>261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1_Chalk design template</vt:lpstr>
      <vt:lpstr>Chalk design template</vt:lpstr>
      <vt:lpstr>Druga srednja škola Beli Manastir Upisi u 1. razrede za školsku godinu  2019./2020. (prema planu upisa učenika za školsku godinu 2019./2020.) </vt:lpstr>
      <vt:lpstr>Adresa, kontakti</vt:lpstr>
      <vt:lpstr>Četverogodišnja zanimanja</vt:lpstr>
      <vt:lpstr>EKONOMIST </vt:lpstr>
      <vt:lpstr>Ekonomisti Druge srednje škole Beli Manastir – Obrtnički sajam u Belom Manastiru</vt:lpstr>
      <vt:lpstr>UPRAVNI REFERENT </vt:lpstr>
      <vt:lpstr>PowerPoint Presentation</vt:lpstr>
      <vt:lpstr>SIMULIRANO SUĐENJE</vt:lpstr>
      <vt:lpstr>SIMULIRANO SUĐENJE – DRŽAVNA RAZINA</vt:lpstr>
      <vt:lpstr>HOTELIJERSKO - TURISTIČKI TEHNIČAR </vt:lpstr>
      <vt:lpstr>PowerPoint Presentation</vt:lpstr>
      <vt:lpstr>GASTRO</vt:lpstr>
      <vt:lpstr>VETERINARSKI TEHNIČAR</vt:lpstr>
      <vt:lpstr>PowerPoint Presentation</vt:lpstr>
      <vt:lpstr>Bodovni prag – četverogodišnja zanimanja</vt:lpstr>
      <vt:lpstr>Nastavni predmeti VAŽNI za nastavak obrazovanja po zanimanjima</vt:lpstr>
      <vt:lpstr>Trogodišnja zanimanja</vt:lpstr>
      <vt:lpstr>KONOBAR </vt:lpstr>
      <vt:lpstr>Konobari Druge srednje škole Beli Manastir -  promidžba škole</vt:lpstr>
      <vt:lpstr>FRIZER - JMO </vt:lpstr>
      <vt:lpstr>PowerPoint Presentation</vt:lpstr>
      <vt:lpstr>Frizerke Druge srednje škole Beli Manastir – Želim biti majstor, Beli Manastir</vt:lpstr>
      <vt:lpstr>KOZMETIČAR - JMO</vt:lpstr>
      <vt:lpstr>PowerPoint Presentation</vt:lpstr>
      <vt:lpstr>PowerPoint Presentation</vt:lpstr>
      <vt:lpstr>KUHAR</vt:lpstr>
      <vt:lpstr>PowerPoint Presentation</vt:lpstr>
      <vt:lpstr>MESAR</vt:lpstr>
      <vt:lpstr>PowerPoint Presentation</vt:lpstr>
      <vt:lpstr>PEKAR</vt:lpstr>
      <vt:lpstr>PowerPoint Presentation</vt:lpstr>
      <vt:lpstr>Vrednovanje i bodovanje – trogodišnja zanimanja</vt:lpstr>
      <vt:lpstr>Izvanastavne aktivnosti koje djeluju u našoj školi</vt:lpstr>
      <vt:lpstr>Izvanastavne aktivnosti koje djeluju u našoj školi</vt:lpstr>
      <vt:lpstr>Ekolozi</vt:lpstr>
      <vt:lpstr>Učenička zadruga ‘Baranja’</vt:lpstr>
      <vt:lpstr>Eko-nakit</vt:lpstr>
      <vt:lpstr>Osobne usluge frizera</vt:lpstr>
      <vt:lpstr>Školski sportski klub – ‘Folis’</vt:lpstr>
      <vt:lpstr>PowerPoint Presentation</vt:lpstr>
      <vt:lpstr>Neki od projekata koji se provode u našoj školi</vt:lpstr>
      <vt:lpstr>                           Eko-škola </vt:lpstr>
      <vt:lpstr>Humanost na djelu</vt:lpstr>
      <vt:lpstr>Sudjelovanje u Projektu građanin</vt:lpstr>
      <vt:lpstr>VOLONTERI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Ivana</dc:creator>
  <cp:lastModifiedBy>Marija</cp:lastModifiedBy>
  <cp:revision>303</cp:revision>
  <cp:lastPrinted>1899-12-30T00:00:00Z</cp:lastPrinted>
  <dcterms:created xsi:type="dcterms:W3CDTF">2007-04-21T02:16:19Z</dcterms:created>
  <dcterms:modified xsi:type="dcterms:W3CDTF">2019-06-11T14:26:29Z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